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157683"/>
            <a:ext cx="4167504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2722" y="1372361"/>
            <a:ext cx="8258555" cy="2098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F2BC3-ACF4-47A6-AD6D-753332E8A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661720"/>
          </a:xfrm>
        </p:spPr>
        <p:txBody>
          <a:bodyPr/>
          <a:lstStyle/>
          <a:p>
            <a:pPr algn="ctr"/>
            <a:r>
              <a:rPr lang="en-US" sz="4300" dirty="0"/>
              <a:t>INSECT CIRCULATORY SYSTEM</a:t>
            </a:r>
            <a:endParaRPr lang="en-IN" sz="43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57F00D-F8E5-48FF-B56E-D8B03FD47828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5105400" y="3657600"/>
            <a:ext cx="2362200" cy="523220"/>
          </a:xfrm>
        </p:spPr>
        <p:txBody>
          <a:bodyPr/>
          <a:lstStyle/>
          <a:p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Saveena</a:t>
            </a:r>
            <a:endParaRPr lang="en-IN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072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6255"/>
            <a:ext cx="8862060" cy="668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0" dirty="0">
                <a:latin typeface="Calibri"/>
                <a:cs typeface="Calibri"/>
              </a:rPr>
              <a:t>Composition </a:t>
            </a:r>
            <a:r>
              <a:rPr sz="2200" b="1" spc="-5" dirty="0">
                <a:latin typeface="Calibri"/>
                <a:cs typeface="Calibri"/>
              </a:rPr>
              <a:t>of </a:t>
            </a:r>
            <a:r>
              <a:rPr sz="2200" b="1" spc="-10" dirty="0">
                <a:latin typeface="Calibri"/>
                <a:cs typeface="Calibri"/>
              </a:rPr>
              <a:t>Haemolymph </a:t>
            </a:r>
            <a:r>
              <a:rPr sz="2200" spc="-15" dirty="0">
                <a:latin typeface="Calibri"/>
                <a:cs typeface="Calibri"/>
              </a:rPr>
              <a:t>-contains </a:t>
            </a:r>
            <a:r>
              <a:rPr sz="2200" spc="-5" dirty="0">
                <a:latin typeface="Calibri"/>
                <a:cs typeface="Calibri"/>
              </a:rPr>
              <a:t>a </a:t>
            </a:r>
            <a:r>
              <a:rPr sz="2200" b="1" spc="-10" dirty="0">
                <a:latin typeface="Calibri"/>
                <a:cs typeface="Calibri"/>
              </a:rPr>
              <a:t>fluid portion </a:t>
            </a:r>
            <a:r>
              <a:rPr sz="2200" spc="-10" dirty="0">
                <a:latin typeface="Calibri"/>
                <a:cs typeface="Calibri"/>
              </a:rPr>
              <a:t>called </a:t>
            </a:r>
            <a:r>
              <a:rPr sz="2200" b="1" spc="-5" dirty="0">
                <a:latin typeface="Calibri"/>
                <a:cs typeface="Calibri"/>
              </a:rPr>
              <a:t>plasma</a:t>
            </a:r>
            <a:r>
              <a:rPr sz="2200" b="1" spc="24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and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b="1" spc="-10" dirty="0">
                <a:latin typeface="Calibri"/>
                <a:cs typeface="Calibri"/>
              </a:rPr>
              <a:t>cellular fractions </a:t>
            </a:r>
            <a:r>
              <a:rPr sz="2200" spc="-10" dirty="0">
                <a:latin typeface="Calibri"/>
                <a:cs typeface="Calibri"/>
              </a:rPr>
              <a:t>called</a:t>
            </a:r>
            <a:r>
              <a:rPr sz="2200" spc="6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haemocytes.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2200" b="1" spc="-5" dirty="0">
                <a:latin typeface="Calibri"/>
                <a:cs typeface="Calibri"/>
              </a:rPr>
              <a:t>1.Plasma: </a:t>
            </a:r>
            <a:r>
              <a:rPr sz="2200" spc="-5" dirty="0">
                <a:latin typeface="Calibri"/>
                <a:cs typeface="Calibri"/>
              </a:rPr>
              <a:t>Plasma is an aqueous solution of </a:t>
            </a:r>
            <a:r>
              <a:rPr sz="2200" spc="-10" dirty="0">
                <a:latin typeface="Calibri"/>
                <a:cs typeface="Calibri"/>
              </a:rPr>
              <a:t>inorganic </a:t>
            </a:r>
            <a:r>
              <a:rPr sz="2200" spc="-5" dirty="0">
                <a:latin typeface="Calibri"/>
                <a:cs typeface="Calibri"/>
              </a:rPr>
              <a:t>ions, lipids,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sugars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2200" spc="-5" dirty="0">
                <a:latin typeface="Calibri"/>
                <a:cs typeface="Calibri"/>
              </a:rPr>
              <a:t>(mainly trehalose), amino acids, </a:t>
            </a:r>
            <a:r>
              <a:rPr sz="2200" spc="-10" dirty="0">
                <a:latin typeface="Calibri"/>
                <a:cs typeface="Calibri"/>
              </a:rPr>
              <a:t>proteins, </a:t>
            </a:r>
            <a:r>
              <a:rPr sz="2200" spc="-15" dirty="0">
                <a:latin typeface="Calibri"/>
                <a:cs typeface="Calibri"/>
              </a:rPr>
              <a:t>organic </a:t>
            </a:r>
            <a:r>
              <a:rPr sz="2200" spc="-5" dirty="0">
                <a:latin typeface="Calibri"/>
                <a:cs typeface="Calibri"/>
              </a:rPr>
              <a:t>acids and </a:t>
            </a:r>
            <a:r>
              <a:rPr sz="2200" spc="-10" dirty="0">
                <a:latin typeface="Calibri"/>
                <a:cs typeface="Calibri"/>
              </a:rPr>
              <a:t>other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compounds.</a:t>
            </a:r>
            <a:endParaRPr sz="2200">
              <a:latin typeface="Calibri"/>
              <a:cs typeface="Calibri"/>
            </a:endParaRPr>
          </a:p>
          <a:p>
            <a:pPr marL="295910" indent="-283845">
              <a:lnSpc>
                <a:spcPct val="100000"/>
              </a:lnSpc>
              <a:spcBef>
                <a:spcPts val="1320"/>
              </a:spcBef>
              <a:buFont typeface="Wingdings"/>
              <a:buChar char=""/>
              <a:tabLst>
                <a:tab pos="296545" algn="l"/>
              </a:tabLst>
            </a:pPr>
            <a:r>
              <a:rPr sz="2200" spc="-5" dirty="0">
                <a:latin typeface="Calibri"/>
                <a:cs typeface="Calibri"/>
              </a:rPr>
              <a:t>pH is usually acidic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(6-7).</a:t>
            </a:r>
            <a:endParaRPr sz="2200">
              <a:latin typeface="Calibri"/>
              <a:cs typeface="Calibri"/>
            </a:endParaRPr>
          </a:p>
          <a:p>
            <a:pPr marL="232410" indent="-220345">
              <a:lnSpc>
                <a:spcPct val="100000"/>
              </a:lnSpc>
              <a:spcBef>
                <a:spcPts val="1320"/>
              </a:spcBef>
              <a:buFont typeface="Wingdings"/>
              <a:buChar char=""/>
              <a:tabLst>
                <a:tab pos="233045" algn="l"/>
              </a:tabLst>
            </a:pPr>
            <a:r>
              <a:rPr sz="2200" spc="-5" dirty="0">
                <a:latin typeface="Calibri"/>
                <a:cs typeface="Calibri"/>
              </a:rPr>
              <a:t>Density is 1.01 </a:t>
            </a:r>
            <a:r>
              <a:rPr sz="2200" spc="-20" dirty="0">
                <a:latin typeface="Calibri"/>
                <a:cs typeface="Calibri"/>
              </a:rPr>
              <a:t>to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1.06.</a:t>
            </a:r>
            <a:endParaRPr sz="2200">
              <a:latin typeface="Calibri"/>
              <a:cs typeface="Calibri"/>
            </a:endParaRPr>
          </a:p>
          <a:p>
            <a:pPr marL="232410" indent="-220345">
              <a:lnSpc>
                <a:spcPct val="100000"/>
              </a:lnSpc>
              <a:spcBef>
                <a:spcPts val="1320"/>
              </a:spcBef>
              <a:buFont typeface="Wingdings"/>
              <a:buChar char=""/>
              <a:tabLst>
                <a:tab pos="233045" algn="l"/>
              </a:tabLst>
            </a:pPr>
            <a:r>
              <a:rPr sz="2200" spc="-30" dirty="0">
                <a:latin typeface="Calibri"/>
                <a:cs typeface="Calibri"/>
              </a:rPr>
              <a:t>Water </a:t>
            </a:r>
            <a:r>
              <a:rPr sz="2200" spc="-20" dirty="0">
                <a:latin typeface="Calibri"/>
                <a:cs typeface="Calibri"/>
              </a:rPr>
              <a:t>content </a:t>
            </a:r>
            <a:r>
              <a:rPr sz="2200" spc="-5" dirty="0">
                <a:latin typeface="Calibri"/>
                <a:cs typeface="Calibri"/>
              </a:rPr>
              <a:t>is 84-92 </a:t>
            </a:r>
            <a:r>
              <a:rPr sz="2200" spc="-10" dirty="0">
                <a:latin typeface="Calibri"/>
                <a:cs typeface="Calibri"/>
              </a:rPr>
              <a:t>per</a:t>
            </a:r>
            <a:r>
              <a:rPr sz="2200" spc="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cent.</a:t>
            </a:r>
            <a:endParaRPr sz="2200">
              <a:latin typeface="Calibri"/>
              <a:cs typeface="Calibri"/>
            </a:endParaRPr>
          </a:p>
          <a:p>
            <a:pPr marL="12700" marR="398145">
              <a:lnSpc>
                <a:spcPts val="3960"/>
              </a:lnSpc>
              <a:spcBef>
                <a:spcPts val="355"/>
              </a:spcBef>
              <a:buFont typeface="Wingdings"/>
              <a:buChar char=""/>
              <a:tabLst>
                <a:tab pos="233045" algn="l"/>
              </a:tabLst>
            </a:pPr>
            <a:r>
              <a:rPr sz="2200" spc="-10" dirty="0">
                <a:latin typeface="Calibri"/>
                <a:cs typeface="Calibri"/>
              </a:rPr>
              <a:t>Inorganic </a:t>
            </a:r>
            <a:r>
              <a:rPr sz="2200" spc="-5" dirty="0">
                <a:latin typeface="Calibri"/>
                <a:cs typeface="Calibri"/>
              </a:rPr>
              <a:t>ions </a:t>
            </a:r>
            <a:r>
              <a:rPr sz="2200" spc="-15" dirty="0">
                <a:latin typeface="Calibri"/>
                <a:cs typeface="Calibri"/>
              </a:rPr>
              <a:t>present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5" dirty="0">
                <a:latin typeface="Calibri"/>
                <a:cs typeface="Calibri"/>
              </a:rPr>
              <a:t>`Na' in </a:t>
            </a:r>
            <a:r>
              <a:rPr sz="2200" spc="-20" dirty="0">
                <a:latin typeface="Calibri"/>
                <a:cs typeface="Calibri"/>
              </a:rPr>
              <a:t>predators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5" dirty="0">
                <a:latin typeface="Calibri"/>
                <a:cs typeface="Calibri"/>
              </a:rPr>
              <a:t>parasites, </a:t>
            </a:r>
            <a:r>
              <a:rPr sz="2200" spc="-10" dirty="0">
                <a:latin typeface="Calibri"/>
                <a:cs typeface="Calibri"/>
              </a:rPr>
              <a:t>`Mg' </a:t>
            </a:r>
            <a:r>
              <a:rPr sz="2200" spc="-5" dirty="0">
                <a:latin typeface="Calibri"/>
                <a:cs typeface="Calibri"/>
              </a:rPr>
              <a:t>and `K‘ in  </a:t>
            </a:r>
            <a:r>
              <a:rPr sz="2200" spc="-15" dirty="0">
                <a:latin typeface="Calibri"/>
                <a:cs typeface="Calibri"/>
              </a:rPr>
              <a:t>phytophagous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insects.</a:t>
            </a:r>
            <a:endParaRPr sz="2200">
              <a:latin typeface="Calibri"/>
              <a:cs typeface="Calibri"/>
            </a:endParaRPr>
          </a:p>
          <a:p>
            <a:pPr marL="232410" indent="-220345">
              <a:lnSpc>
                <a:spcPct val="100000"/>
              </a:lnSpc>
              <a:spcBef>
                <a:spcPts val="969"/>
              </a:spcBef>
              <a:buFont typeface="Wingdings"/>
              <a:buChar char=""/>
              <a:tabLst>
                <a:tab pos="233045" algn="l"/>
              </a:tabLst>
            </a:pPr>
            <a:r>
              <a:rPr sz="2200" spc="-5" dirty="0">
                <a:latin typeface="Calibri"/>
                <a:cs typeface="Calibri"/>
              </a:rPr>
              <a:t>Blood </a:t>
            </a:r>
            <a:r>
              <a:rPr sz="2200" spc="-10" dirty="0">
                <a:latin typeface="Calibri"/>
                <a:cs typeface="Calibri"/>
              </a:rPr>
              <a:t>lacks vitamin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‘K’</a:t>
            </a:r>
            <a:endParaRPr sz="2200">
              <a:latin typeface="Calibri"/>
              <a:cs typeface="Calibri"/>
            </a:endParaRPr>
          </a:p>
          <a:p>
            <a:pPr marL="295910" indent="-283845">
              <a:lnSpc>
                <a:spcPct val="100000"/>
              </a:lnSpc>
              <a:spcBef>
                <a:spcPts val="1320"/>
              </a:spcBef>
              <a:buFont typeface="Wingdings"/>
              <a:buChar char=""/>
              <a:tabLst>
                <a:tab pos="296545" algn="l"/>
              </a:tabLst>
            </a:pPr>
            <a:r>
              <a:rPr sz="2200" spc="-20" dirty="0">
                <a:latin typeface="Calibri"/>
                <a:cs typeface="Calibri"/>
              </a:rPr>
              <a:t>Carbohydrate </a:t>
            </a:r>
            <a:r>
              <a:rPr sz="2200" spc="-5" dirty="0">
                <a:latin typeface="Calibri"/>
                <a:cs typeface="Calibri"/>
              </a:rPr>
              <a:t>is in the </a:t>
            </a:r>
            <a:r>
              <a:rPr sz="2200" spc="-15" dirty="0">
                <a:latin typeface="Calibri"/>
                <a:cs typeface="Calibri"/>
              </a:rPr>
              <a:t>form </a:t>
            </a:r>
            <a:r>
              <a:rPr sz="2200" spc="-5" dirty="0">
                <a:latin typeface="Calibri"/>
                <a:cs typeface="Calibri"/>
              </a:rPr>
              <a:t>of trehalose</a:t>
            </a:r>
            <a:r>
              <a:rPr sz="2200" spc="60" dirty="0">
                <a:latin typeface="Calibri"/>
                <a:cs typeface="Calibri"/>
              </a:rPr>
              <a:t> </a:t>
            </a:r>
            <a:r>
              <a:rPr sz="2200" spc="-45" dirty="0">
                <a:latin typeface="Calibri"/>
                <a:cs typeface="Calibri"/>
              </a:rPr>
              <a:t>sugar.</a:t>
            </a:r>
            <a:endParaRPr sz="2200">
              <a:latin typeface="Calibri"/>
              <a:cs typeface="Calibri"/>
            </a:endParaRPr>
          </a:p>
          <a:p>
            <a:pPr marL="12700" marR="165100">
              <a:lnSpc>
                <a:spcPct val="150000"/>
              </a:lnSpc>
              <a:buFont typeface="Wingdings"/>
              <a:buChar char=""/>
              <a:tabLst>
                <a:tab pos="296545" algn="l"/>
              </a:tabLst>
            </a:pPr>
            <a:r>
              <a:rPr sz="2200" spc="-5" dirty="0">
                <a:latin typeface="Calibri"/>
                <a:cs typeface="Calibri"/>
              </a:rPr>
              <a:t>Major </a:t>
            </a:r>
            <a:r>
              <a:rPr sz="2200" spc="-15" dirty="0">
                <a:latin typeface="Calibri"/>
                <a:cs typeface="Calibri"/>
              </a:rPr>
              <a:t>proteins </a:t>
            </a:r>
            <a:r>
              <a:rPr sz="2200" spc="-10" dirty="0">
                <a:latin typeface="Calibri"/>
                <a:cs typeface="Calibri"/>
              </a:rPr>
              <a:t>are lipoproteins, </a:t>
            </a:r>
            <a:r>
              <a:rPr sz="2200" spc="-15" dirty="0">
                <a:latin typeface="Calibri"/>
                <a:cs typeface="Calibri"/>
              </a:rPr>
              <a:t>glycoproteins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0" dirty="0">
                <a:latin typeface="Calibri"/>
                <a:cs typeface="Calibri"/>
              </a:rPr>
              <a:t>enzymes. Lipids </a:t>
            </a:r>
            <a:r>
              <a:rPr sz="2200" spc="-5" dirty="0">
                <a:latin typeface="Calibri"/>
                <a:cs typeface="Calibri"/>
              </a:rPr>
              <a:t>in </a:t>
            </a:r>
            <a:r>
              <a:rPr sz="2200" spc="-15" dirty="0">
                <a:latin typeface="Calibri"/>
                <a:cs typeface="Calibri"/>
              </a:rPr>
              <a:t>form  </a:t>
            </a:r>
            <a:r>
              <a:rPr sz="2200" spc="-5" dirty="0">
                <a:latin typeface="Calibri"/>
                <a:cs typeface="Calibri"/>
              </a:rPr>
              <a:t>of </a:t>
            </a:r>
            <a:r>
              <a:rPr sz="2200" spc="-25" dirty="0">
                <a:latin typeface="Calibri"/>
                <a:cs typeface="Calibri"/>
              </a:rPr>
              <a:t>fat </a:t>
            </a:r>
            <a:r>
              <a:rPr sz="2200" spc="-5" dirty="0">
                <a:latin typeface="Calibri"/>
                <a:cs typeface="Calibri"/>
              </a:rPr>
              <a:t>particles or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lipoproteins.</a:t>
            </a:r>
            <a:endParaRPr sz="2200">
              <a:latin typeface="Calibri"/>
              <a:cs typeface="Calibri"/>
            </a:endParaRPr>
          </a:p>
          <a:p>
            <a:pPr marL="232410" indent="-220345">
              <a:lnSpc>
                <a:spcPct val="100000"/>
              </a:lnSpc>
              <a:spcBef>
                <a:spcPts val="1320"/>
              </a:spcBef>
              <a:buFont typeface="Wingdings"/>
              <a:buChar char=""/>
              <a:tabLst>
                <a:tab pos="233045" algn="l"/>
              </a:tabLst>
            </a:pPr>
            <a:r>
              <a:rPr sz="2200" spc="-15" dirty="0">
                <a:latin typeface="Calibri"/>
                <a:cs typeface="Calibri"/>
              </a:rPr>
              <a:t>Glycerol </a:t>
            </a:r>
            <a:r>
              <a:rPr sz="2200" spc="-5" dirty="0">
                <a:latin typeface="Calibri"/>
                <a:cs typeface="Calibri"/>
              </a:rPr>
              <a:t>is </a:t>
            </a:r>
            <a:r>
              <a:rPr sz="2200" spc="-10" dirty="0">
                <a:latin typeface="Calibri"/>
                <a:cs typeface="Calibri"/>
              </a:rPr>
              <a:t>present </a:t>
            </a:r>
            <a:r>
              <a:rPr sz="2200" spc="-5" dirty="0">
                <a:latin typeface="Calibri"/>
                <a:cs typeface="Calibri"/>
              </a:rPr>
              <a:t>which acts as a </a:t>
            </a:r>
            <a:r>
              <a:rPr sz="2200" spc="-10" dirty="0">
                <a:latin typeface="Calibri"/>
                <a:cs typeface="Calibri"/>
              </a:rPr>
              <a:t>anti freezing</a:t>
            </a:r>
            <a:r>
              <a:rPr sz="2200" spc="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compound.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8950960" cy="3181985"/>
          </a:xfrm>
          <a:prstGeom prst="rect">
            <a:avLst/>
          </a:prstGeom>
        </p:spPr>
        <p:txBody>
          <a:bodyPr vert="horz" wrap="square" lIns="0" tIns="1885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sz="2300" b="1" dirty="0">
                <a:latin typeface="Calibri"/>
                <a:cs typeface="Calibri"/>
              </a:rPr>
              <a:t>Haemocytes: </a:t>
            </a:r>
            <a:r>
              <a:rPr sz="2300" spc="-5" dirty="0">
                <a:latin typeface="Calibri"/>
                <a:cs typeface="Calibri"/>
              </a:rPr>
              <a:t>The blood </a:t>
            </a:r>
            <a:r>
              <a:rPr sz="2300" dirty="0">
                <a:latin typeface="Calibri"/>
                <a:cs typeface="Calibri"/>
              </a:rPr>
              <a:t>cells or </a:t>
            </a:r>
            <a:r>
              <a:rPr sz="2300" spc="-5" dirty="0">
                <a:latin typeface="Calibri"/>
                <a:cs typeface="Calibri"/>
              </a:rPr>
              <a:t>haemocytes </a:t>
            </a:r>
            <a:r>
              <a:rPr sz="2300" spc="-15" dirty="0">
                <a:latin typeface="Calibri"/>
                <a:cs typeface="Calibri"/>
              </a:rPr>
              <a:t>are </a:t>
            </a:r>
            <a:r>
              <a:rPr sz="2300" dirty="0">
                <a:latin typeface="Calibri"/>
                <a:cs typeface="Calibri"/>
              </a:rPr>
              <a:t>of </a:t>
            </a:r>
            <a:r>
              <a:rPr sz="2300" spc="-15" dirty="0">
                <a:latin typeface="Calibri"/>
                <a:cs typeface="Calibri"/>
              </a:rPr>
              <a:t>several </a:t>
            </a:r>
            <a:r>
              <a:rPr sz="2300" dirty="0">
                <a:latin typeface="Calibri"/>
                <a:cs typeface="Calibri"/>
              </a:rPr>
              <a:t>types and all</a:t>
            </a:r>
            <a:r>
              <a:rPr sz="2300" spc="45" dirty="0">
                <a:latin typeface="Calibri"/>
                <a:cs typeface="Calibri"/>
              </a:rPr>
              <a:t> </a:t>
            </a:r>
            <a:r>
              <a:rPr sz="2300" spc="-15" dirty="0">
                <a:latin typeface="Calibri"/>
                <a:cs typeface="Calibri"/>
              </a:rPr>
              <a:t>are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2300" spc="-10" dirty="0">
                <a:latin typeface="Calibri"/>
                <a:cs typeface="Calibri"/>
              </a:rPr>
              <a:t>nucleate. </a:t>
            </a:r>
            <a:r>
              <a:rPr sz="2300" spc="-15" dirty="0">
                <a:latin typeface="Calibri"/>
                <a:cs typeface="Calibri"/>
              </a:rPr>
              <a:t>Different </a:t>
            </a:r>
            <a:r>
              <a:rPr sz="2300" dirty="0">
                <a:latin typeface="Calibri"/>
                <a:cs typeface="Calibri"/>
              </a:rPr>
              <a:t>types </a:t>
            </a:r>
            <a:r>
              <a:rPr sz="2300" spc="-5" dirty="0">
                <a:latin typeface="Calibri"/>
                <a:cs typeface="Calibri"/>
              </a:rPr>
              <a:t>of haemocytes </a:t>
            </a:r>
            <a:r>
              <a:rPr sz="2300" spc="-10" dirty="0">
                <a:latin typeface="Calibri"/>
                <a:cs typeface="Calibri"/>
              </a:rPr>
              <a:t>are </a:t>
            </a:r>
            <a:r>
              <a:rPr sz="2300" dirty="0">
                <a:latin typeface="Calibri"/>
                <a:cs typeface="Calibri"/>
              </a:rPr>
              <a:t>as</a:t>
            </a:r>
            <a:r>
              <a:rPr sz="2300" spc="55" dirty="0">
                <a:latin typeface="Calibri"/>
                <a:cs typeface="Calibri"/>
              </a:rPr>
              <a:t> </a:t>
            </a:r>
            <a:r>
              <a:rPr sz="2300" spc="-15" dirty="0">
                <a:latin typeface="Calibri"/>
                <a:cs typeface="Calibri"/>
              </a:rPr>
              <a:t>follows:</a:t>
            </a:r>
            <a:endParaRPr sz="2300">
              <a:latin typeface="Calibri"/>
              <a:cs typeface="Calibri"/>
            </a:endParaRPr>
          </a:p>
          <a:p>
            <a:pPr marL="291465" indent="-279400">
              <a:lnSpc>
                <a:spcPct val="100000"/>
              </a:lnSpc>
              <a:spcBef>
                <a:spcPts val="1380"/>
              </a:spcBef>
              <a:buFont typeface="Calibri"/>
              <a:buAutoNum type="alphaLcPeriod"/>
              <a:tabLst>
                <a:tab pos="292100" algn="l"/>
              </a:tabLst>
            </a:pPr>
            <a:r>
              <a:rPr sz="2300" b="1" spc="-5" dirty="0">
                <a:latin typeface="Calibri"/>
                <a:cs typeface="Calibri"/>
              </a:rPr>
              <a:t>Prohaemocyte </a:t>
            </a:r>
            <a:r>
              <a:rPr sz="2300" dirty="0">
                <a:latin typeface="Calibri"/>
                <a:cs typeface="Calibri"/>
              </a:rPr>
              <a:t>: </a:t>
            </a:r>
            <a:r>
              <a:rPr sz="2300" spc="-5" dirty="0">
                <a:latin typeface="Calibri"/>
                <a:cs typeface="Calibri"/>
              </a:rPr>
              <a:t>Smallest of </a:t>
            </a:r>
            <a:r>
              <a:rPr sz="2300" dirty="0">
                <a:latin typeface="Calibri"/>
                <a:cs typeface="Calibri"/>
              </a:rPr>
              <a:t>all cells with </a:t>
            </a:r>
            <a:r>
              <a:rPr sz="2300" spc="-15" dirty="0">
                <a:latin typeface="Calibri"/>
                <a:cs typeface="Calibri"/>
              </a:rPr>
              <a:t>largest</a:t>
            </a:r>
            <a:r>
              <a:rPr sz="2300" spc="-5" dirty="0">
                <a:latin typeface="Calibri"/>
                <a:cs typeface="Calibri"/>
              </a:rPr>
              <a:t> nucleus.</a:t>
            </a:r>
            <a:endParaRPr sz="2300">
              <a:latin typeface="Calibri"/>
              <a:cs typeface="Calibri"/>
            </a:endParaRPr>
          </a:p>
          <a:p>
            <a:pPr marL="306705" indent="-294640">
              <a:lnSpc>
                <a:spcPct val="100000"/>
              </a:lnSpc>
              <a:spcBef>
                <a:spcPts val="1380"/>
              </a:spcBef>
              <a:buFont typeface="Calibri"/>
              <a:buAutoNum type="alphaLcPeriod"/>
              <a:tabLst>
                <a:tab pos="307340" algn="l"/>
              </a:tabLst>
            </a:pPr>
            <a:r>
              <a:rPr sz="2300" b="1" spc="-5" dirty="0">
                <a:latin typeface="Calibri"/>
                <a:cs typeface="Calibri"/>
              </a:rPr>
              <a:t>Plasmatocyte </a:t>
            </a:r>
            <a:r>
              <a:rPr sz="2300" spc="-5" dirty="0">
                <a:latin typeface="Calibri"/>
                <a:cs typeface="Calibri"/>
              </a:rPr>
              <a:t>(Phagocyte) </a:t>
            </a:r>
            <a:r>
              <a:rPr sz="2300" dirty="0">
                <a:latin typeface="Calibri"/>
                <a:cs typeface="Calibri"/>
              </a:rPr>
              <a:t>aids in</a:t>
            </a:r>
            <a:r>
              <a:rPr sz="2300" spc="-5" dirty="0">
                <a:latin typeface="Calibri"/>
                <a:cs typeface="Calibri"/>
              </a:rPr>
              <a:t> phagocytocis</a:t>
            </a:r>
            <a:endParaRPr sz="2300">
              <a:latin typeface="Calibri"/>
              <a:cs typeface="Calibri"/>
            </a:endParaRPr>
          </a:p>
          <a:p>
            <a:pPr marL="276225" indent="-264160">
              <a:lnSpc>
                <a:spcPct val="100000"/>
              </a:lnSpc>
              <a:spcBef>
                <a:spcPts val="1385"/>
              </a:spcBef>
              <a:buFont typeface="Calibri"/>
              <a:buAutoNum type="alphaLcPeriod"/>
              <a:tabLst>
                <a:tab pos="276860" algn="l"/>
              </a:tabLst>
            </a:pPr>
            <a:r>
              <a:rPr sz="2300" b="1" spc="-10" dirty="0">
                <a:latin typeface="Calibri"/>
                <a:cs typeface="Calibri"/>
              </a:rPr>
              <a:t>Granular </a:t>
            </a:r>
            <a:r>
              <a:rPr sz="2300" b="1" dirty="0">
                <a:latin typeface="Calibri"/>
                <a:cs typeface="Calibri"/>
              </a:rPr>
              <a:t>heamocyte</a:t>
            </a:r>
            <a:r>
              <a:rPr sz="2300" dirty="0">
                <a:latin typeface="Calibri"/>
                <a:cs typeface="Calibri"/>
              </a:rPr>
              <a:t>: </a:t>
            </a:r>
            <a:r>
              <a:rPr sz="2300" spc="-10" dirty="0">
                <a:latin typeface="Calibri"/>
                <a:cs typeface="Calibri"/>
              </a:rPr>
              <a:t>Contains </a:t>
            </a:r>
            <a:r>
              <a:rPr sz="2300" spc="-15" dirty="0">
                <a:latin typeface="Calibri"/>
                <a:cs typeface="Calibri"/>
              </a:rPr>
              <a:t>large </a:t>
            </a:r>
            <a:r>
              <a:rPr sz="2300" spc="-5" dirty="0">
                <a:latin typeface="Calibri"/>
                <a:cs typeface="Calibri"/>
              </a:rPr>
              <a:t>number of cytoplasmic</a:t>
            </a:r>
            <a:r>
              <a:rPr sz="2300" spc="70" dirty="0">
                <a:latin typeface="Calibri"/>
                <a:cs typeface="Calibri"/>
              </a:rPr>
              <a:t> </a:t>
            </a:r>
            <a:r>
              <a:rPr sz="2300" dirty="0">
                <a:latin typeface="Calibri"/>
                <a:cs typeface="Calibri"/>
              </a:rPr>
              <a:t>inclusions</a:t>
            </a:r>
            <a:endParaRPr sz="2300">
              <a:latin typeface="Calibri"/>
              <a:cs typeface="Calibri"/>
            </a:endParaRPr>
          </a:p>
          <a:p>
            <a:pPr marL="306705" indent="-294640">
              <a:lnSpc>
                <a:spcPct val="100000"/>
              </a:lnSpc>
              <a:spcBef>
                <a:spcPts val="1380"/>
              </a:spcBef>
              <a:buFont typeface="Calibri"/>
              <a:buAutoNum type="alphaLcPeriod"/>
              <a:tabLst>
                <a:tab pos="307340" algn="l"/>
              </a:tabLst>
            </a:pPr>
            <a:r>
              <a:rPr sz="2300" b="1" dirty="0">
                <a:latin typeface="Calibri"/>
                <a:cs typeface="Calibri"/>
              </a:rPr>
              <a:t>Spherule </a:t>
            </a:r>
            <a:r>
              <a:rPr sz="2300" b="1" spc="-5" dirty="0">
                <a:latin typeface="Calibri"/>
                <a:cs typeface="Calibri"/>
              </a:rPr>
              <a:t>cell</a:t>
            </a:r>
            <a:r>
              <a:rPr sz="2300" spc="-5" dirty="0">
                <a:latin typeface="Calibri"/>
                <a:cs typeface="Calibri"/>
              </a:rPr>
              <a:t>: Cytoplasmic </a:t>
            </a:r>
            <a:r>
              <a:rPr sz="2300" dirty="0">
                <a:latin typeface="Calibri"/>
                <a:cs typeface="Calibri"/>
              </a:rPr>
              <a:t>inclusions </a:t>
            </a:r>
            <a:r>
              <a:rPr sz="2300" spc="-10" dirty="0">
                <a:latin typeface="Calibri"/>
                <a:cs typeface="Calibri"/>
              </a:rPr>
              <a:t>obscure </a:t>
            </a:r>
            <a:r>
              <a:rPr sz="2300" dirty="0">
                <a:latin typeface="Calibri"/>
                <a:cs typeface="Calibri"/>
              </a:rPr>
              <a:t>the</a:t>
            </a:r>
            <a:r>
              <a:rPr sz="2300" spc="3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nucleus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43000" y="3124200"/>
            <a:ext cx="5943600" cy="33939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9906" y="688619"/>
            <a:ext cx="8754093" cy="57422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176760"/>
            <a:ext cx="8045450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95"/>
              </a:spcBef>
              <a:buFont typeface="Calibri"/>
              <a:buAutoNum type="alphaLcPeriod" startAt="5"/>
              <a:tabLst>
                <a:tab pos="309880" algn="l"/>
              </a:tabLst>
            </a:pPr>
            <a:r>
              <a:rPr sz="2400" b="1" spc="-5" dirty="0">
                <a:latin typeface="Calibri"/>
                <a:cs typeface="Calibri"/>
              </a:rPr>
              <a:t>Cystocyte(Coagulocyte</a:t>
            </a:r>
            <a:r>
              <a:rPr sz="2400" spc="-5" dirty="0">
                <a:latin typeface="Calibri"/>
                <a:cs typeface="Calibri"/>
              </a:rPr>
              <a:t>): </a:t>
            </a:r>
            <a:r>
              <a:rPr sz="2400" spc="-15" dirty="0">
                <a:latin typeface="Calibri"/>
                <a:cs typeface="Calibri"/>
              </a:rPr>
              <a:t>Role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blood </a:t>
            </a:r>
            <a:r>
              <a:rPr sz="2400" spc="-10" dirty="0">
                <a:latin typeface="Calibri"/>
                <a:cs typeface="Calibri"/>
              </a:rPr>
              <a:t>coagulation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plasma  </a:t>
            </a:r>
            <a:r>
              <a:rPr sz="2400" spc="-10" dirty="0">
                <a:latin typeface="Calibri"/>
                <a:cs typeface="Calibri"/>
              </a:rPr>
              <a:t>precipitation.</a:t>
            </a:r>
            <a:endParaRPr sz="2400">
              <a:latin typeface="Calibri"/>
              <a:cs typeface="Calibri"/>
            </a:endParaRPr>
          </a:p>
          <a:p>
            <a:pPr marL="230504" indent="-218440">
              <a:lnSpc>
                <a:spcPct val="100000"/>
              </a:lnSpc>
              <a:spcBef>
                <a:spcPts val="1445"/>
              </a:spcBef>
              <a:buFont typeface="Calibri"/>
              <a:buAutoNum type="alphaLcPeriod" startAt="5"/>
              <a:tabLst>
                <a:tab pos="231140" algn="l"/>
              </a:tabLst>
            </a:pPr>
            <a:r>
              <a:rPr sz="2400" b="1" spc="-5" dirty="0">
                <a:latin typeface="Calibri"/>
                <a:cs typeface="Calibri"/>
              </a:rPr>
              <a:t>Oenocytoids</a:t>
            </a:r>
            <a:r>
              <a:rPr sz="2400" spc="-5" dirty="0">
                <a:latin typeface="Calibri"/>
                <a:cs typeface="Calibri"/>
              </a:rPr>
              <a:t>: </a:t>
            </a:r>
            <a:r>
              <a:rPr sz="2400" spc="-15" dirty="0">
                <a:latin typeface="Calibri"/>
                <a:cs typeface="Calibri"/>
              </a:rPr>
              <a:t>Large </a:t>
            </a:r>
            <a:r>
              <a:rPr sz="2400" dirty="0">
                <a:latin typeface="Calibri"/>
                <a:cs typeface="Calibri"/>
              </a:rPr>
              <a:t>cells with </a:t>
            </a:r>
            <a:r>
              <a:rPr sz="2400" spc="-5" dirty="0">
                <a:latin typeface="Calibri"/>
                <a:cs typeface="Calibri"/>
              </a:rPr>
              <a:t>ecentric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nucleus</a:t>
            </a:r>
            <a:endParaRPr sz="2400">
              <a:latin typeface="Calibri"/>
              <a:cs typeface="Calibri"/>
            </a:endParaRPr>
          </a:p>
          <a:p>
            <a:pPr marL="300355" indent="-288290">
              <a:lnSpc>
                <a:spcPct val="100000"/>
              </a:lnSpc>
              <a:spcBef>
                <a:spcPts val="1440"/>
              </a:spcBef>
              <a:buFont typeface="Calibri"/>
              <a:buAutoNum type="alphaLcPeriod" startAt="5"/>
              <a:tabLst>
                <a:tab pos="300990" algn="l"/>
              </a:tabLst>
            </a:pPr>
            <a:r>
              <a:rPr sz="2400" b="1" spc="-5" dirty="0">
                <a:latin typeface="Calibri"/>
                <a:cs typeface="Calibri"/>
              </a:rPr>
              <a:t>Adipo haemocytes</a:t>
            </a:r>
            <a:r>
              <a:rPr sz="2400" spc="-5" dirty="0">
                <a:latin typeface="Calibri"/>
                <a:cs typeface="Calibri"/>
              </a:rPr>
              <a:t>: </a:t>
            </a:r>
            <a:r>
              <a:rPr sz="2400" spc="-15" dirty="0">
                <a:latin typeface="Calibri"/>
                <a:cs typeface="Calibri"/>
              </a:rPr>
              <a:t>Round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spc="-15" dirty="0">
                <a:latin typeface="Calibri"/>
                <a:cs typeface="Calibri"/>
              </a:rPr>
              <a:t>avoid </a:t>
            </a:r>
            <a:r>
              <a:rPr sz="2400" dirty="0">
                <a:latin typeface="Calibri"/>
                <a:cs typeface="Calibri"/>
              </a:rPr>
              <a:t>with </a:t>
            </a:r>
            <a:r>
              <a:rPr sz="2400" spc="-5" dirty="0">
                <a:latin typeface="Calibri"/>
                <a:cs typeface="Calibri"/>
              </a:rPr>
              <a:t>distinct </a:t>
            </a:r>
            <a:r>
              <a:rPr sz="2400" spc="-25" dirty="0">
                <a:latin typeface="Calibri"/>
                <a:cs typeface="Calibri"/>
              </a:rPr>
              <a:t>fat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droplets</a:t>
            </a:r>
            <a:endParaRPr sz="2400">
              <a:latin typeface="Calibri"/>
              <a:cs typeface="Calibri"/>
            </a:endParaRPr>
          </a:p>
          <a:p>
            <a:pPr marL="12700" marR="245110">
              <a:lnSpc>
                <a:spcPct val="150000"/>
              </a:lnSpc>
              <a:buFont typeface="Calibri"/>
              <a:buAutoNum type="alphaLcPeriod" startAt="5"/>
              <a:tabLst>
                <a:tab pos="317500" algn="l"/>
              </a:tabLst>
            </a:pPr>
            <a:r>
              <a:rPr sz="2400" b="1" spc="-10" dirty="0">
                <a:latin typeface="Calibri"/>
                <a:cs typeface="Calibri"/>
              </a:rPr>
              <a:t>Podocyte</a:t>
            </a:r>
            <a:r>
              <a:rPr sz="2400" spc="-10" dirty="0">
                <a:latin typeface="Calibri"/>
                <a:cs typeface="Calibri"/>
              </a:rPr>
              <a:t>: </a:t>
            </a:r>
            <a:r>
              <a:rPr sz="2400" spc="-15" dirty="0">
                <a:latin typeface="Calibri"/>
                <a:cs typeface="Calibri"/>
              </a:rPr>
              <a:t>Large </a:t>
            </a:r>
            <a:r>
              <a:rPr sz="2400" spc="-10" dirty="0">
                <a:latin typeface="Calibri"/>
                <a:cs typeface="Calibri"/>
              </a:rPr>
              <a:t>flattened </a:t>
            </a:r>
            <a:r>
              <a:rPr sz="2400" dirty="0">
                <a:latin typeface="Calibri"/>
                <a:cs typeface="Calibri"/>
              </a:rPr>
              <a:t>cells with </a:t>
            </a:r>
            <a:r>
              <a:rPr sz="2400" spc="-5" dirty="0">
                <a:latin typeface="Calibri"/>
                <a:cs typeface="Calibri"/>
              </a:rPr>
              <a:t>number of </a:t>
            </a:r>
            <a:r>
              <a:rPr sz="2400" spc="-10" dirty="0">
                <a:latin typeface="Calibri"/>
                <a:cs typeface="Calibri"/>
              </a:rPr>
              <a:t>protoplasmic  projections.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dirty="0">
                <a:latin typeface="Calibri"/>
                <a:cs typeface="Calibri"/>
              </a:rPr>
              <a:t>i. </a:t>
            </a:r>
            <a:r>
              <a:rPr sz="2400" b="1" spc="-20" dirty="0">
                <a:latin typeface="Calibri"/>
                <a:cs typeface="Calibri"/>
              </a:rPr>
              <a:t>Vermiform </a:t>
            </a:r>
            <a:r>
              <a:rPr sz="2400" b="1" dirty="0">
                <a:latin typeface="Calibri"/>
                <a:cs typeface="Calibri"/>
              </a:rPr>
              <a:t>cells</a:t>
            </a:r>
            <a:r>
              <a:rPr sz="2400" dirty="0">
                <a:latin typeface="Calibri"/>
                <a:cs typeface="Calibri"/>
              </a:rPr>
              <a:t>: </a:t>
            </a:r>
            <a:r>
              <a:rPr sz="2400" spc="-10" dirty="0">
                <a:latin typeface="Calibri"/>
                <a:cs typeface="Calibri"/>
              </a:rPr>
              <a:t>Rare </a:t>
            </a:r>
            <a:r>
              <a:rPr sz="2400" dirty="0">
                <a:latin typeface="Calibri"/>
                <a:cs typeface="Calibri"/>
              </a:rPr>
              <a:t>type, long </a:t>
            </a:r>
            <a:r>
              <a:rPr sz="2400" spc="-10" dirty="0">
                <a:latin typeface="Calibri"/>
                <a:cs typeface="Calibri"/>
              </a:rPr>
              <a:t>thread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like.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9906" y="688619"/>
            <a:ext cx="8754093" cy="57422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Process </a:t>
            </a:r>
            <a:r>
              <a:rPr spc="-5" dirty="0"/>
              <a:t>of blood</a:t>
            </a:r>
            <a:r>
              <a:rPr spc="-30" dirty="0"/>
              <a:t> </a:t>
            </a:r>
            <a:r>
              <a:rPr spc="-10" dirty="0"/>
              <a:t>circulation</a:t>
            </a:r>
            <a:r>
              <a:rPr sz="2400" spc="-10" dirty="0"/>
              <a:t>: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8739" y="597154"/>
            <a:ext cx="8888095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59460">
              <a:lnSpc>
                <a:spcPct val="150000"/>
              </a:lnSpc>
              <a:spcBef>
                <a:spcPts val="10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latin typeface="Calibri"/>
                <a:cs typeface="Calibri"/>
              </a:rPr>
              <a:t>Heart mainly </a:t>
            </a:r>
            <a:r>
              <a:rPr sz="2400" spc="-5" dirty="0">
                <a:latin typeface="Calibri"/>
                <a:cs typeface="Calibri"/>
              </a:rPr>
              <a:t>function </a:t>
            </a:r>
            <a:r>
              <a:rPr sz="2400" dirty="0">
                <a:latin typeface="Calibri"/>
                <a:cs typeface="Calibri"/>
              </a:rPr>
              <a:t>as a </a:t>
            </a:r>
            <a:r>
              <a:rPr sz="2400" spc="-5" dirty="0">
                <a:latin typeface="Calibri"/>
                <a:cs typeface="Calibri"/>
              </a:rPr>
              <a:t>pulsatile </a:t>
            </a:r>
            <a:r>
              <a:rPr sz="2400" spc="-20" dirty="0">
                <a:latin typeface="Calibri"/>
                <a:cs typeface="Calibri"/>
              </a:rPr>
              <a:t>organ </a:t>
            </a:r>
            <a:r>
              <a:rPr sz="2400" spc="-5" dirty="0">
                <a:latin typeface="Calibri"/>
                <a:cs typeface="Calibri"/>
              </a:rPr>
              <a:t>whose </a:t>
            </a:r>
            <a:r>
              <a:rPr sz="2400" spc="-10" dirty="0">
                <a:latin typeface="Calibri"/>
                <a:cs typeface="Calibri"/>
              </a:rPr>
              <a:t>expansion </a:t>
            </a:r>
            <a:r>
              <a:rPr sz="2400" dirty="0">
                <a:latin typeface="Calibri"/>
                <a:cs typeface="Calibri"/>
              </a:rPr>
              <a:t>and  </a:t>
            </a:r>
            <a:r>
              <a:rPr sz="2400" spc="-10" dirty="0">
                <a:latin typeface="Calibri"/>
                <a:cs typeface="Calibri"/>
              </a:rPr>
              <a:t>contraction </a:t>
            </a:r>
            <a:r>
              <a:rPr sz="2400" dirty="0">
                <a:latin typeface="Calibri"/>
                <a:cs typeface="Calibri"/>
              </a:rPr>
              <a:t>leads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blood </a:t>
            </a:r>
            <a:r>
              <a:rPr sz="2400" spc="-5" dirty="0">
                <a:latin typeface="Calibri"/>
                <a:cs typeface="Calibri"/>
              </a:rPr>
              <a:t>circulation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144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latin typeface="Calibri"/>
                <a:cs typeface="Calibri"/>
              </a:rPr>
              <a:t>It </a:t>
            </a:r>
            <a:r>
              <a:rPr sz="2400" spc="-20" dirty="0">
                <a:latin typeface="Calibri"/>
                <a:cs typeface="Calibri"/>
              </a:rPr>
              <a:t>takes </a:t>
            </a:r>
            <a:r>
              <a:rPr sz="2400" spc="-5" dirty="0">
                <a:latin typeface="Calibri"/>
                <a:cs typeface="Calibri"/>
              </a:rPr>
              <a:t>place </a:t>
            </a:r>
            <a:r>
              <a:rPr sz="2400" spc="-10" dirty="0">
                <a:latin typeface="Calibri"/>
                <a:cs typeface="Calibri"/>
              </a:rPr>
              <a:t>generally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b="1" dirty="0">
                <a:latin typeface="Calibri"/>
                <a:cs typeface="Calibri"/>
              </a:rPr>
              <a:t>an </a:t>
            </a:r>
            <a:r>
              <a:rPr sz="2400" b="1" spc="-10" dirty="0">
                <a:latin typeface="Calibri"/>
                <a:cs typeface="Calibri"/>
              </a:rPr>
              <a:t>anti </a:t>
            </a:r>
            <a:r>
              <a:rPr sz="2400" b="1" spc="-5" dirty="0">
                <a:latin typeface="Calibri"/>
                <a:cs typeface="Calibri"/>
              </a:rPr>
              <a:t>clock manner </a:t>
            </a:r>
            <a:r>
              <a:rPr sz="2400" b="1" spc="-10" dirty="0">
                <a:latin typeface="Calibri"/>
                <a:cs typeface="Calibri"/>
              </a:rPr>
              <a:t>starting</a:t>
            </a:r>
            <a:r>
              <a:rPr sz="2400" b="1" spc="-6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from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b="1" spc="-10" dirty="0">
                <a:latin typeface="Calibri"/>
                <a:cs typeface="Calibri"/>
              </a:rPr>
              <a:t>posterior </a:t>
            </a:r>
            <a:r>
              <a:rPr sz="2400" b="1" spc="-5" dirty="0">
                <a:latin typeface="Calibri"/>
                <a:cs typeface="Calibri"/>
              </a:rPr>
              <a:t>end </a:t>
            </a:r>
            <a:r>
              <a:rPr sz="2400" b="1" spc="-20" dirty="0">
                <a:latin typeface="Calibri"/>
                <a:cs typeface="Calibri"/>
              </a:rPr>
              <a:t>to </a:t>
            </a:r>
            <a:r>
              <a:rPr sz="2400" b="1" spc="-5" dirty="0">
                <a:latin typeface="Calibri"/>
                <a:cs typeface="Calibri"/>
              </a:rPr>
              <a:t>the </a:t>
            </a:r>
            <a:r>
              <a:rPr sz="2400" b="1" spc="-10" dirty="0">
                <a:latin typeface="Calibri"/>
                <a:cs typeface="Calibri"/>
              </a:rPr>
              <a:t>anterior </a:t>
            </a:r>
            <a:r>
              <a:rPr sz="2400" b="1" spc="-5" dirty="0">
                <a:latin typeface="Calibri"/>
                <a:cs typeface="Calibri"/>
              </a:rPr>
              <a:t>end </a:t>
            </a:r>
            <a:r>
              <a:rPr sz="2400" b="1" dirty="0">
                <a:latin typeface="Calibri"/>
                <a:cs typeface="Calibri"/>
              </a:rPr>
              <a:t>in a </a:t>
            </a:r>
            <a:r>
              <a:rPr sz="2400" b="1" spc="-15" dirty="0">
                <a:latin typeface="Calibri"/>
                <a:cs typeface="Calibri"/>
              </a:rPr>
              <a:t>forward</a:t>
            </a:r>
            <a:r>
              <a:rPr sz="2400" b="1" spc="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direction.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50000"/>
              </a:lnSpc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10" dirty="0">
                <a:latin typeface="Calibri"/>
                <a:cs typeface="Calibri"/>
              </a:rPr>
              <a:t>Circulation </a:t>
            </a:r>
            <a:r>
              <a:rPr sz="2400" spc="-5" dirty="0">
                <a:latin typeface="Calibri"/>
                <a:cs typeface="Calibri"/>
              </a:rPr>
              <a:t>of blood </a:t>
            </a:r>
            <a:r>
              <a:rPr sz="2400" spc="-20" dirty="0">
                <a:latin typeface="Calibri"/>
                <a:cs typeface="Calibri"/>
              </a:rPr>
              <a:t>takes </a:t>
            </a:r>
            <a:r>
              <a:rPr sz="2400" spc="-5" dirty="0">
                <a:latin typeface="Calibri"/>
                <a:cs typeface="Calibri"/>
              </a:rPr>
              <a:t>place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two </a:t>
            </a:r>
            <a:r>
              <a:rPr sz="2400" spc="-5" dirty="0">
                <a:latin typeface="Calibri"/>
                <a:cs typeface="Calibri"/>
              </a:rPr>
              <a:t>phases due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the action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 alary muscles as </a:t>
            </a:r>
            <a:r>
              <a:rPr sz="2400" spc="-10" dirty="0">
                <a:latin typeface="Calibri"/>
                <a:cs typeface="Calibri"/>
              </a:rPr>
              <a:t>well </a:t>
            </a:r>
            <a:r>
              <a:rPr sz="2400" dirty="0">
                <a:latin typeface="Calibri"/>
                <a:cs typeface="Calibri"/>
              </a:rPr>
              <a:t>as the muscles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walls of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heart.</a:t>
            </a:r>
            <a:endParaRPr sz="240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1445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two </a:t>
            </a:r>
            <a:r>
              <a:rPr sz="2400" spc="-5" dirty="0">
                <a:latin typeface="Calibri"/>
                <a:cs typeface="Calibri"/>
              </a:rPr>
              <a:t>phases </a:t>
            </a:r>
            <a:r>
              <a:rPr sz="2400" spc="-15" dirty="0">
                <a:latin typeface="Calibri"/>
                <a:cs typeface="Calibri"/>
              </a:rPr>
              <a:t>are</a:t>
            </a:r>
            <a:endParaRPr sz="2400">
              <a:latin typeface="Calibri"/>
              <a:cs typeface="Calibri"/>
            </a:endParaRPr>
          </a:p>
          <a:p>
            <a:pPr marL="311150" indent="-299085">
              <a:lnSpc>
                <a:spcPct val="100000"/>
              </a:lnSpc>
              <a:spcBef>
                <a:spcPts val="1440"/>
              </a:spcBef>
              <a:buFont typeface="Calibri"/>
              <a:buAutoNum type="arabicPeriod"/>
              <a:tabLst>
                <a:tab pos="311785" algn="l"/>
              </a:tabLst>
            </a:pPr>
            <a:r>
              <a:rPr sz="2400" b="1" spc="-10" dirty="0">
                <a:latin typeface="Calibri"/>
                <a:cs typeface="Calibri"/>
              </a:rPr>
              <a:t>Diastole: </a:t>
            </a:r>
            <a:r>
              <a:rPr sz="2400" spc="-5" dirty="0">
                <a:latin typeface="Calibri"/>
                <a:cs typeface="Calibri"/>
              </a:rPr>
              <a:t>During </a:t>
            </a:r>
            <a:r>
              <a:rPr sz="2400" dirty="0">
                <a:latin typeface="Calibri"/>
                <a:cs typeface="Calibri"/>
              </a:rPr>
              <a:t>which </a:t>
            </a:r>
            <a:r>
              <a:rPr sz="2400" spc="-10" dirty="0">
                <a:latin typeface="Calibri"/>
                <a:cs typeface="Calibri"/>
              </a:rPr>
              <a:t>expansion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heart </a:t>
            </a:r>
            <a:r>
              <a:rPr sz="2400" spc="-20" dirty="0">
                <a:latin typeface="Calibri"/>
                <a:cs typeface="Calibri"/>
              </a:rPr>
              <a:t>takes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place.</a:t>
            </a:r>
            <a:endParaRPr sz="2400">
              <a:latin typeface="Calibri"/>
              <a:cs typeface="Calibri"/>
            </a:endParaRPr>
          </a:p>
          <a:p>
            <a:pPr marL="311150" indent="-299085">
              <a:lnSpc>
                <a:spcPct val="100000"/>
              </a:lnSpc>
              <a:spcBef>
                <a:spcPts val="1440"/>
              </a:spcBef>
              <a:buFont typeface="Calibri"/>
              <a:buAutoNum type="arabicPeriod"/>
              <a:tabLst>
                <a:tab pos="311785" algn="l"/>
              </a:tabLst>
            </a:pPr>
            <a:r>
              <a:rPr sz="2400" b="1" spc="-15" dirty="0">
                <a:latin typeface="Calibri"/>
                <a:cs typeface="Calibri"/>
              </a:rPr>
              <a:t>Systole </a:t>
            </a:r>
            <a:r>
              <a:rPr sz="2400" b="1" dirty="0">
                <a:latin typeface="Calibri"/>
                <a:cs typeface="Calibri"/>
              </a:rPr>
              <a:t>: </a:t>
            </a:r>
            <a:r>
              <a:rPr sz="2400" spc="-10" dirty="0">
                <a:latin typeface="Calibri"/>
                <a:cs typeface="Calibri"/>
              </a:rPr>
              <a:t>Contraction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heart </a:t>
            </a:r>
            <a:r>
              <a:rPr sz="2400" spc="-20" dirty="0">
                <a:latin typeface="Calibri"/>
                <a:cs typeface="Calibri"/>
              </a:rPr>
              <a:t>takes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place</a:t>
            </a:r>
            <a:r>
              <a:rPr sz="2400" b="1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8938260" cy="667258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85"/>
              </a:spcBef>
              <a:buAutoNum type="arabicPeriod"/>
              <a:tabLst>
                <a:tab pos="316865" algn="l"/>
              </a:tabLst>
            </a:pPr>
            <a:r>
              <a:rPr sz="2400" b="1" spc="-10" dirty="0">
                <a:latin typeface="Calibri"/>
                <a:cs typeface="Calibri"/>
              </a:rPr>
              <a:t>Diastole: </a:t>
            </a:r>
            <a:r>
              <a:rPr sz="2400" b="1" dirty="0">
                <a:latin typeface="Calibri"/>
                <a:cs typeface="Calibri"/>
              </a:rPr>
              <a:t>Expansion of heart ( </a:t>
            </a:r>
            <a:r>
              <a:rPr sz="2400" b="1" spc="-10" dirty="0">
                <a:latin typeface="Calibri"/>
                <a:cs typeface="Calibri"/>
              </a:rPr>
              <a:t>diastole)</a:t>
            </a:r>
            <a:r>
              <a:rPr sz="2400" spc="-10" dirty="0">
                <a:latin typeface="Calibri"/>
                <a:cs typeface="Calibri"/>
              </a:rPr>
              <a:t>. </a:t>
            </a:r>
            <a:r>
              <a:rPr sz="2200" spc="-5" dirty="0">
                <a:latin typeface="Calibri"/>
                <a:cs typeface="Calibri"/>
              </a:rPr>
              <a:t>It results in </a:t>
            </a:r>
            <a:r>
              <a:rPr sz="2200" b="1" spc="-10" dirty="0">
                <a:latin typeface="Calibri"/>
                <a:cs typeface="Calibri"/>
              </a:rPr>
              <a:t>increase </a:t>
            </a:r>
            <a:r>
              <a:rPr sz="2200" b="1" spc="-5" dirty="0">
                <a:latin typeface="Calibri"/>
                <a:cs typeface="Calibri"/>
              </a:rPr>
              <a:t>of </a:t>
            </a:r>
            <a:r>
              <a:rPr sz="2200" b="1" spc="-10" dirty="0">
                <a:latin typeface="Calibri"/>
                <a:cs typeface="Calibri"/>
              </a:rPr>
              <a:t>volume  </a:t>
            </a:r>
            <a:r>
              <a:rPr sz="2200" b="1" spc="-5" dirty="0">
                <a:latin typeface="Calibri"/>
                <a:cs typeface="Calibri"/>
              </a:rPr>
              <a:t>of heart </a:t>
            </a:r>
            <a:r>
              <a:rPr sz="2200" b="1" spc="-10" dirty="0">
                <a:latin typeface="Calibri"/>
                <a:cs typeface="Calibri"/>
              </a:rPr>
              <a:t>and decrease </a:t>
            </a:r>
            <a:r>
              <a:rPr sz="2200" b="1" spc="-5" dirty="0">
                <a:latin typeface="Calibri"/>
                <a:cs typeface="Calibri"/>
              </a:rPr>
              <a:t>in </a:t>
            </a:r>
            <a:r>
              <a:rPr sz="2200" b="1" spc="-10" dirty="0">
                <a:latin typeface="Calibri"/>
                <a:cs typeface="Calibri"/>
              </a:rPr>
              <a:t>the </a:t>
            </a:r>
            <a:r>
              <a:rPr sz="2200" b="1" spc="-15" dirty="0">
                <a:latin typeface="Calibri"/>
                <a:cs typeface="Calibri"/>
              </a:rPr>
              <a:t>area </a:t>
            </a:r>
            <a:r>
              <a:rPr sz="2200" b="1" spc="-5" dirty="0">
                <a:latin typeface="Calibri"/>
                <a:cs typeface="Calibri"/>
              </a:rPr>
              <a:t>of </a:t>
            </a:r>
            <a:r>
              <a:rPr sz="2200" b="1" spc="-10" dirty="0">
                <a:latin typeface="Calibri"/>
                <a:cs typeface="Calibri"/>
              </a:rPr>
              <a:t>pericardial </a:t>
            </a:r>
            <a:r>
              <a:rPr sz="2200" b="1" spc="-5" dirty="0">
                <a:latin typeface="Calibri"/>
                <a:cs typeface="Calibri"/>
              </a:rPr>
              <a:t>sinus. </a:t>
            </a:r>
            <a:r>
              <a:rPr sz="2200" spc="-10" dirty="0">
                <a:latin typeface="Calibri"/>
                <a:cs typeface="Calibri"/>
              </a:rPr>
              <a:t>This </a:t>
            </a:r>
            <a:r>
              <a:rPr sz="2200" spc="-15" dirty="0">
                <a:latin typeface="Calibri"/>
                <a:cs typeface="Calibri"/>
              </a:rPr>
              <a:t>creates </a:t>
            </a:r>
            <a:r>
              <a:rPr sz="2200" spc="-5" dirty="0">
                <a:latin typeface="Calibri"/>
                <a:cs typeface="Calibri"/>
              </a:rPr>
              <a:t>a </a:t>
            </a:r>
            <a:r>
              <a:rPr sz="2200" spc="-10" dirty="0">
                <a:latin typeface="Calibri"/>
                <a:cs typeface="Calibri"/>
              </a:rPr>
              <a:t>pressure  </a:t>
            </a:r>
            <a:r>
              <a:rPr sz="2200" spc="-5" dirty="0">
                <a:latin typeface="Calibri"/>
                <a:cs typeface="Calibri"/>
              </a:rPr>
              <a:t>on </a:t>
            </a:r>
            <a:r>
              <a:rPr sz="2200" spc="-10" dirty="0">
                <a:latin typeface="Calibri"/>
                <a:cs typeface="Calibri"/>
              </a:rPr>
              <a:t>the </a:t>
            </a:r>
            <a:r>
              <a:rPr sz="2200" spc="-5" dirty="0">
                <a:latin typeface="Calibri"/>
                <a:cs typeface="Calibri"/>
              </a:rPr>
              <a:t>blood in </a:t>
            </a:r>
            <a:r>
              <a:rPr sz="2200" spc="-10" dirty="0">
                <a:latin typeface="Calibri"/>
                <a:cs typeface="Calibri"/>
              </a:rPr>
              <a:t>pericardial sinus </a:t>
            </a:r>
            <a:r>
              <a:rPr sz="2200" spc="-20" dirty="0">
                <a:latin typeface="Calibri"/>
                <a:cs typeface="Calibri"/>
              </a:rPr>
              <a:t>forcing </a:t>
            </a:r>
            <a:r>
              <a:rPr sz="2200" spc="-5" dirty="0">
                <a:latin typeface="Calibri"/>
                <a:cs typeface="Calibri"/>
              </a:rPr>
              <a:t>the blood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15" dirty="0">
                <a:latin typeface="Calibri"/>
                <a:cs typeface="Calibri"/>
              </a:rPr>
              <a:t>enter </a:t>
            </a:r>
            <a:r>
              <a:rPr sz="2200" spc="-20" dirty="0">
                <a:latin typeface="Calibri"/>
                <a:cs typeface="Calibri"/>
              </a:rPr>
              <a:t>into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heart  through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incurrent </a:t>
            </a:r>
            <a:r>
              <a:rPr sz="2200" spc="-5" dirty="0">
                <a:latin typeface="Calibri"/>
                <a:cs typeface="Calibri"/>
              </a:rPr>
              <a:t>ostia. </a:t>
            </a:r>
            <a:r>
              <a:rPr sz="2200" spc="-10" dirty="0">
                <a:latin typeface="Calibri"/>
                <a:cs typeface="Calibri"/>
              </a:rPr>
              <a:t>These incurrent ostia </a:t>
            </a:r>
            <a:r>
              <a:rPr sz="2200" spc="-5" dirty="0">
                <a:latin typeface="Calibri"/>
                <a:cs typeface="Calibri"/>
              </a:rPr>
              <a:t>allow </a:t>
            </a:r>
            <a:r>
              <a:rPr sz="2200" spc="-10" dirty="0">
                <a:latin typeface="Calibri"/>
                <a:cs typeface="Calibri"/>
              </a:rPr>
              <a:t>only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entry </a:t>
            </a:r>
            <a:r>
              <a:rPr sz="2200" spc="-5" dirty="0">
                <a:latin typeface="Calibri"/>
                <a:cs typeface="Calibri"/>
              </a:rPr>
              <a:t>of blood  </a:t>
            </a:r>
            <a:r>
              <a:rPr sz="2200" spc="-15" dirty="0">
                <a:latin typeface="Calibri"/>
                <a:cs typeface="Calibri"/>
              </a:rPr>
              <a:t>from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sinus </a:t>
            </a:r>
            <a:r>
              <a:rPr sz="2200" spc="-5" dirty="0">
                <a:latin typeface="Calibri"/>
                <a:cs typeface="Calibri"/>
              </a:rPr>
              <a:t>in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heart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5" dirty="0">
                <a:latin typeface="Calibri"/>
                <a:cs typeface="Calibri"/>
              </a:rPr>
              <a:t>prevents </a:t>
            </a:r>
            <a:r>
              <a:rPr sz="2200" spc="-5" dirty="0">
                <a:latin typeface="Calibri"/>
                <a:cs typeface="Calibri"/>
              </a:rPr>
              <a:t>its </a:t>
            </a:r>
            <a:r>
              <a:rPr sz="2200" spc="-10" dirty="0">
                <a:latin typeface="Calibri"/>
                <a:cs typeface="Calibri"/>
              </a:rPr>
              <a:t>backflow </a:t>
            </a:r>
            <a:r>
              <a:rPr sz="2200" spc="-15" dirty="0">
                <a:latin typeface="Calibri"/>
                <a:cs typeface="Calibri"/>
              </a:rPr>
              <a:t>from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heart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the  sinus.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AutoNum type="arabicPeriod"/>
            </a:pPr>
            <a:endParaRPr sz="2200">
              <a:latin typeface="Times New Roman"/>
              <a:cs typeface="Times New Roman"/>
            </a:endParaRPr>
          </a:p>
          <a:p>
            <a:pPr marL="12700" marR="5715">
              <a:lnSpc>
                <a:spcPct val="149300"/>
              </a:lnSpc>
              <a:spcBef>
                <a:spcPts val="1395"/>
              </a:spcBef>
              <a:buSzPct val="91666"/>
              <a:buAutoNum type="arabicPeriod"/>
              <a:tabLst>
                <a:tab pos="292100" algn="l"/>
              </a:tabLst>
            </a:pPr>
            <a:r>
              <a:rPr sz="2400" b="1" spc="-15" dirty="0">
                <a:latin typeface="Calibri"/>
                <a:cs typeface="Calibri"/>
              </a:rPr>
              <a:t>Systole </a:t>
            </a:r>
            <a:r>
              <a:rPr sz="2400" b="1" dirty="0">
                <a:latin typeface="Calibri"/>
                <a:cs typeface="Calibri"/>
              </a:rPr>
              <a:t>: </a:t>
            </a:r>
            <a:r>
              <a:rPr sz="2400" b="1" spc="-10" dirty="0">
                <a:latin typeface="Calibri"/>
                <a:cs typeface="Calibri"/>
              </a:rPr>
              <a:t>Contraction </a:t>
            </a:r>
            <a:r>
              <a:rPr sz="2400" b="1" dirty="0">
                <a:latin typeface="Calibri"/>
                <a:cs typeface="Calibri"/>
              </a:rPr>
              <a:t>of heart </a:t>
            </a:r>
            <a:r>
              <a:rPr sz="2400" b="1" spc="-10" dirty="0">
                <a:latin typeface="Calibri"/>
                <a:cs typeface="Calibri"/>
              </a:rPr>
              <a:t>(systole). </a:t>
            </a:r>
            <a:r>
              <a:rPr sz="2200" spc="-10" dirty="0">
                <a:latin typeface="Calibri"/>
                <a:cs typeface="Calibri"/>
              </a:rPr>
              <a:t>This </a:t>
            </a:r>
            <a:r>
              <a:rPr sz="2200" b="1" spc="-20" dirty="0">
                <a:latin typeface="Calibri"/>
                <a:cs typeface="Calibri"/>
              </a:rPr>
              <a:t>creates </a:t>
            </a:r>
            <a:r>
              <a:rPr sz="2200" b="1" spc="-15" dirty="0">
                <a:latin typeface="Calibri"/>
                <a:cs typeface="Calibri"/>
              </a:rPr>
              <a:t>pressure </a:t>
            </a:r>
            <a:r>
              <a:rPr sz="2200" b="1" spc="-5" dirty="0">
                <a:latin typeface="Calibri"/>
                <a:cs typeface="Calibri"/>
              </a:rPr>
              <a:t>on </a:t>
            </a:r>
            <a:r>
              <a:rPr sz="2200" b="1" spc="-10" dirty="0">
                <a:latin typeface="Calibri"/>
                <a:cs typeface="Calibri"/>
              </a:rPr>
              <a:t>the  </a:t>
            </a:r>
            <a:r>
              <a:rPr sz="2200" b="1" spc="-5" dirty="0">
                <a:latin typeface="Calibri"/>
                <a:cs typeface="Calibri"/>
              </a:rPr>
              <a:t>blood </a:t>
            </a:r>
            <a:r>
              <a:rPr sz="2200" b="1" spc="-10" dirty="0">
                <a:latin typeface="Calibri"/>
                <a:cs typeface="Calibri"/>
              </a:rPr>
              <a:t>within the </a:t>
            </a:r>
            <a:r>
              <a:rPr sz="2200" b="1" spc="-5" dirty="0">
                <a:latin typeface="Calibri"/>
                <a:cs typeface="Calibri"/>
              </a:rPr>
              <a:t>heart leading </a:t>
            </a:r>
            <a:r>
              <a:rPr sz="2200" b="1" spc="-20" dirty="0">
                <a:latin typeface="Calibri"/>
                <a:cs typeface="Calibri"/>
              </a:rPr>
              <a:t>to </a:t>
            </a:r>
            <a:r>
              <a:rPr sz="2200" b="1" spc="-5" dirty="0">
                <a:latin typeface="Calibri"/>
                <a:cs typeface="Calibri"/>
              </a:rPr>
              <a:t>its </a:t>
            </a:r>
            <a:r>
              <a:rPr sz="2200" b="1" spc="-15" dirty="0">
                <a:latin typeface="Calibri"/>
                <a:cs typeface="Calibri"/>
              </a:rPr>
              <a:t>forward movement </a:t>
            </a:r>
            <a:r>
              <a:rPr sz="2200" b="1" spc="-5" dirty="0">
                <a:latin typeface="Calibri"/>
                <a:cs typeface="Calibri"/>
              </a:rPr>
              <a:t>in </a:t>
            </a:r>
            <a:r>
              <a:rPr sz="2200" b="1" spc="-20" dirty="0">
                <a:latin typeface="Calibri"/>
                <a:cs typeface="Calibri"/>
              </a:rPr>
              <a:t>to </a:t>
            </a:r>
            <a:r>
              <a:rPr sz="2200" b="1" spc="-10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aorta. </a:t>
            </a:r>
            <a:r>
              <a:rPr sz="2200" spc="-15" dirty="0">
                <a:latin typeface="Calibri"/>
                <a:cs typeface="Calibri"/>
              </a:rPr>
              <a:t>From 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aorta </a:t>
            </a:r>
            <a:r>
              <a:rPr sz="2200" spc="-5" dirty="0">
                <a:latin typeface="Calibri"/>
                <a:cs typeface="Calibri"/>
              </a:rPr>
              <a:t>blood </a:t>
            </a:r>
            <a:r>
              <a:rPr sz="2200" spc="-20" dirty="0">
                <a:latin typeface="Calibri"/>
                <a:cs typeface="Calibri"/>
              </a:rPr>
              <a:t>enters </a:t>
            </a:r>
            <a:r>
              <a:rPr sz="2200" spc="-5" dirty="0">
                <a:latin typeface="Calibri"/>
                <a:cs typeface="Calibri"/>
              </a:rPr>
              <a:t>in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the </a:t>
            </a:r>
            <a:r>
              <a:rPr sz="2200" spc="-10" dirty="0">
                <a:latin typeface="Calibri"/>
                <a:cs typeface="Calibri"/>
              </a:rPr>
              <a:t>head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5" dirty="0">
                <a:latin typeface="Calibri"/>
                <a:cs typeface="Calibri"/>
              </a:rPr>
              <a:t>flows </a:t>
            </a:r>
            <a:r>
              <a:rPr sz="2200" spc="-10" dirty="0">
                <a:latin typeface="Calibri"/>
                <a:cs typeface="Calibri"/>
              </a:rPr>
              <a:t>back bathing the visceral  </a:t>
            </a:r>
            <a:r>
              <a:rPr sz="2200" spc="-15" dirty="0">
                <a:latin typeface="Calibri"/>
                <a:cs typeface="Calibri"/>
              </a:rPr>
              <a:t>organs </a:t>
            </a:r>
            <a:r>
              <a:rPr sz="2200" spc="-5" dirty="0">
                <a:latin typeface="Calibri"/>
                <a:cs typeface="Calibri"/>
              </a:rPr>
              <a:t>in </a:t>
            </a:r>
            <a:r>
              <a:rPr sz="2200" spc="-10" dirty="0">
                <a:latin typeface="Calibri"/>
                <a:cs typeface="Calibri"/>
              </a:rPr>
              <a:t>the visceral sinus </a:t>
            </a: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5" dirty="0">
                <a:latin typeface="Calibri"/>
                <a:cs typeface="Calibri"/>
              </a:rPr>
              <a:t>neural </a:t>
            </a:r>
            <a:r>
              <a:rPr sz="2200" spc="-20" dirty="0">
                <a:latin typeface="Calibri"/>
                <a:cs typeface="Calibri"/>
              </a:rPr>
              <a:t>cord </a:t>
            </a:r>
            <a:r>
              <a:rPr sz="2200" spc="-5" dirty="0">
                <a:latin typeface="Calibri"/>
                <a:cs typeface="Calibri"/>
              </a:rPr>
              <a:t>in the </a:t>
            </a:r>
            <a:r>
              <a:rPr sz="2200" spc="-15" dirty="0">
                <a:latin typeface="Calibri"/>
                <a:cs typeface="Calibri"/>
              </a:rPr>
              <a:t>perineural</a:t>
            </a:r>
            <a:r>
              <a:rPr sz="2200" spc="1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sinus.</a:t>
            </a:r>
            <a:endParaRPr sz="2200">
              <a:latin typeface="Calibri"/>
              <a:cs typeface="Calibri"/>
            </a:endParaRPr>
          </a:p>
          <a:p>
            <a:pPr marL="12700" marR="147955">
              <a:lnSpc>
                <a:spcPct val="150000"/>
              </a:lnSpc>
              <a:buSzPct val="95454"/>
              <a:buFont typeface="Wingdings"/>
              <a:buChar char=""/>
              <a:tabLst>
                <a:tab pos="233045" algn="l"/>
              </a:tabLst>
            </a:pPr>
            <a:r>
              <a:rPr sz="2200" spc="-5" dirty="0">
                <a:latin typeface="Calibri"/>
                <a:cs typeface="Calibri"/>
              </a:rPr>
              <a:t>In </a:t>
            </a:r>
            <a:r>
              <a:rPr sz="2200" b="1" spc="-10" dirty="0">
                <a:latin typeface="Calibri"/>
                <a:cs typeface="Calibri"/>
              </a:rPr>
              <a:t>between diastole and </a:t>
            </a:r>
            <a:r>
              <a:rPr sz="2200" b="1" spc="-20" dirty="0">
                <a:latin typeface="Calibri"/>
                <a:cs typeface="Calibri"/>
              </a:rPr>
              <a:t>systole </a:t>
            </a:r>
            <a:r>
              <a:rPr sz="2200" spc="-10" dirty="0">
                <a:latin typeface="Calibri"/>
                <a:cs typeface="Calibri"/>
              </a:rPr>
              <a:t>there </a:t>
            </a:r>
            <a:r>
              <a:rPr sz="2200" spc="-5" dirty="0">
                <a:latin typeface="Calibri"/>
                <a:cs typeface="Calibri"/>
              </a:rPr>
              <a:t>will be a short period of </a:t>
            </a:r>
            <a:r>
              <a:rPr sz="2200" spc="-15" dirty="0">
                <a:latin typeface="Calibri"/>
                <a:cs typeface="Calibri"/>
              </a:rPr>
              <a:t>rest </a:t>
            </a:r>
            <a:r>
              <a:rPr sz="2200" spc="-5" dirty="0">
                <a:latin typeface="Calibri"/>
                <a:cs typeface="Calibri"/>
              </a:rPr>
              <a:t>which is  known as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diastasis.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8968740" cy="6336665"/>
          </a:xfrm>
          <a:prstGeom prst="rect">
            <a:avLst/>
          </a:prstGeom>
        </p:spPr>
        <p:txBody>
          <a:bodyPr vert="horz" wrap="square" lIns="0" tIns="1885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85"/>
              </a:spcBef>
            </a:pPr>
            <a:r>
              <a:rPr sz="2300" b="1" spc="-5" dirty="0">
                <a:latin typeface="Calibri"/>
                <a:cs typeface="Calibri"/>
              </a:rPr>
              <a:t>Functions of</a:t>
            </a:r>
            <a:r>
              <a:rPr sz="2300" b="1" spc="5" dirty="0">
                <a:latin typeface="Calibri"/>
                <a:cs typeface="Calibri"/>
              </a:rPr>
              <a:t> </a:t>
            </a:r>
            <a:r>
              <a:rPr sz="2300" b="1" dirty="0">
                <a:latin typeface="Calibri"/>
                <a:cs typeface="Calibri"/>
              </a:rPr>
              <a:t>haemolymph</a:t>
            </a:r>
            <a:endParaRPr sz="2300">
              <a:latin typeface="Calibri"/>
              <a:cs typeface="Calibri"/>
            </a:endParaRPr>
          </a:p>
          <a:p>
            <a:pPr marL="12700" marR="1221105">
              <a:lnSpc>
                <a:spcPct val="150000"/>
              </a:lnSpc>
              <a:buFont typeface="Calibri"/>
              <a:buAutoNum type="arabicPeriod"/>
              <a:tabLst>
                <a:tab pos="300990" algn="l"/>
              </a:tabLst>
            </a:pPr>
            <a:r>
              <a:rPr sz="2300" b="1" spc="-5" dirty="0">
                <a:latin typeface="Calibri"/>
                <a:cs typeface="Calibri"/>
              </a:rPr>
              <a:t>Lubricant </a:t>
            </a:r>
            <a:r>
              <a:rPr sz="2300" b="1" dirty="0">
                <a:latin typeface="Calibri"/>
                <a:cs typeface="Calibri"/>
              </a:rPr>
              <a:t>: </a:t>
            </a:r>
            <a:r>
              <a:rPr sz="2300" dirty="0">
                <a:latin typeface="Calibri"/>
                <a:cs typeface="Calibri"/>
              </a:rPr>
              <a:t>Haemolymph </a:t>
            </a:r>
            <a:r>
              <a:rPr sz="2300" spc="-20" dirty="0">
                <a:latin typeface="Calibri"/>
                <a:cs typeface="Calibri"/>
              </a:rPr>
              <a:t>keeps </a:t>
            </a:r>
            <a:r>
              <a:rPr sz="2300" dirty="0">
                <a:latin typeface="Calibri"/>
                <a:cs typeface="Calibri"/>
              </a:rPr>
              <a:t>the </a:t>
            </a:r>
            <a:r>
              <a:rPr sz="2300" spc="-5" dirty="0">
                <a:latin typeface="Calibri"/>
                <a:cs typeface="Calibri"/>
              </a:rPr>
              <a:t>internal cells </a:t>
            </a:r>
            <a:r>
              <a:rPr sz="2300" spc="-10" dirty="0">
                <a:latin typeface="Calibri"/>
                <a:cs typeface="Calibri"/>
              </a:rPr>
              <a:t>moist </a:t>
            </a:r>
            <a:r>
              <a:rPr sz="2300" dirty="0">
                <a:latin typeface="Calibri"/>
                <a:cs typeface="Calibri"/>
              </a:rPr>
              <a:t>and the  </a:t>
            </a:r>
            <a:r>
              <a:rPr sz="2300" spc="-10" dirty="0">
                <a:latin typeface="Calibri"/>
                <a:cs typeface="Calibri"/>
              </a:rPr>
              <a:t>movement </a:t>
            </a:r>
            <a:r>
              <a:rPr sz="2300" spc="-5" dirty="0">
                <a:latin typeface="Calibri"/>
                <a:cs typeface="Calibri"/>
              </a:rPr>
              <a:t>of internal </a:t>
            </a:r>
            <a:r>
              <a:rPr sz="2300" spc="-15" dirty="0">
                <a:latin typeface="Calibri"/>
                <a:cs typeface="Calibri"/>
              </a:rPr>
              <a:t>organs </a:t>
            </a:r>
            <a:r>
              <a:rPr sz="2300" dirty="0">
                <a:latin typeface="Calibri"/>
                <a:cs typeface="Calibri"/>
              </a:rPr>
              <a:t>is also </a:t>
            </a:r>
            <a:r>
              <a:rPr sz="2300" spc="-5" dirty="0">
                <a:latin typeface="Calibri"/>
                <a:cs typeface="Calibri"/>
              </a:rPr>
              <a:t>made</a:t>
            </a:r>
            <a:r>
              <a:rPr sz="2300" spc="35" dirty="0">
                <a:latin typeface="Calibri"/>
                <a:cs typeface="Calibri"/>
              </a:rPr>
              <a:t> </a:t>
            </a:r>
            <a:r>
              <a:rPr sz="2300" spc="-40" dirty="0">
                <a:latin typeface="Calibri"/>
                <a:cs typeface="Calibri"/>
              </a:rPr>
              <a:t>easy.</a:t>
            </a:r>
            <a:endParaRPr sz="2300">
              <a:latin typeface="Calibri"/>
              <a:cs typeface="Calibri"/>
            </a:endParaRPr>
          </a:p>
          <a:p>
            <a:pPr marL="300355" indent="-288290">
              <a:lnSpc>
                <a:spcPct val="100000"/>
              </a:lnSpc>
              <a:spcBef>
                <a:spcPts val="1380"/>
              </a:spcBef>
              <a:buFont typeface="Calibri"/>
              <a:buAutoNum type="arabicPeriod"/>
              <a:tabLst>
                <a:tab pos="300990" algn="l"/>
              </a:tabLst>
            </a:pPr>
            <a:r>
              <a:rPr sz="2300" b="1" spc="-10" dirty="0">
                <a:latin typeface="Calibri"/>
                <a:cs typeface="Calibri"/>
              </a:rPr>
              <a:t>Hydraulic </a:t>
            </a:r>
            <a:r>
              <a:rPr sz="2300" b="1" spc="-5" dirty="0">
                <a:latin typeface="Calibri"/>
                <a:cs typeface="Calibri"/>
              </a:rPr>
              <a:t>medium </a:t>
            </a:r>
            <a:r>
              <a:rPr sz="2300" b="1" dirty="0">
                <a:latin typeface="Calibri"/>
                <a:cs typeface="Calibri"/>
              </a:rPr>
              <a:t>: </a:t>
            </a:r>
            <a:r>
              <a:rPr sz="2300" spc="-15" dirty="0">
                <a:latin typeface="Calibri"/>
                <a:cs typeface="Calibri"/>
              </a:rPr>
              <a:t>Hydrostatic </a:t>
            </a:r>
            <a:r>
              <a:rPr sz="2300" spc="-10" dirty="0">
                <a:latin typeface="Calibri"/>
                <a:cs typeface="Calibri"/>
              </a:rPr>
              <a:t>pressure </a:t>
            </a:r>
            <a:r>
              <a:rPr sz="2300" spc="-5" dirty="0">
                <a:latin typeface="Calibri"/>
                <a:cs typeface="Calibri"/>
              </a:rPr>
              <a:t>developed </a:t>
            </a:r>
            <a:r>
              <a:rPr sz="2300" dirty="0">
                <a:latin typeface="Calibri"/>
                <a:cs typeface="Calibri"/>
              </a:rPr>
              <a:t>due </a:t>
            </a:r>
            <a:r>
              <a:rPr sz="2300" spc="-15" dirty="0">
                <a:latin typeface="Calibri"/>
                <a:cs typeface="Calibri"/>
              </a:rPr>
              <a:t>to</a:t>
            </a:r>
            <a:r>
              <a:rPr sz="2300" spc="4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blood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85"/>
              </a:spcBef>
            </a:pPr>
            <a:r>
              <a:rPr sz="2300" spc="-5" dirty="0">
                <a:latin typeface="Calibri"/>
                <a:cs typeface="Calibri"/>
              </a:rPr>
              <a:t>pumping </a:t>
            </a:r>
            <a:r>
              <a:rPr sz="2300" dirty="0">
                <a:latin typeface="Calibri"/>
                <a:cs typeface="Calibri"/>
              </a:rPr>
              <a:t>is </a:t>
            </a:r>
            <a:r>
              <a:rPr sz="2300" spc="-5" dirty="0">
                <a:latin typeface="Calibri"/>
                <a:cs typeface="Calibri"/>
              </a:rPr>
              <a:t>useful in </a:t>
            </a:r>
            <a:r>
              <a:rPr sz="2300" dirty="0">
                <a:latin typeface="Calibri"/>
                <a:cs typeface="Calibri"/>
              </a:rPr>
              <a:t>the </a:t>
            </a:r>
            <a:r>
              <a:rPr sz="2300" spc="-10" dirty="0">
                <a:latin typeface="Calibri"/>
                <a:cs typeface="Calibri"/>
              </a:rPr>
              <a:t>following</a:t>
            </a:r>
            <a:r>
              <a:rPr sz="2300" spc="25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processes.</a:t>
            </a:r>
            <a:endParaRPr sz="2300">
              <a:latin typeface="Calibri"/>
              <a:cs typeface="Calibri"/>
            </a:endParaRPr>
          </a:p>
          <a:p>
            <a:pPr marL="307975" indent="-295910">
              <a:lnSpc>
                <a:spcPct val="100000"/>
              </a:lnSpc>
              <a:spcBef>
                <a:spcPts val="1380"/>
              </a:spcBef>
              <a:buAutoNum type="alphaLcParenR"/>
              <a:tabLst>
                <a:tab pos="308610" algn="l"/>
              </a:tabLst>
            </a:pPr>
            <a:r>
              <a:rPr sz="2300" spc="-10" dirty="0">
                <a:latin typeface="Calibri"/>
                <a:cs typeface="Calibri"/>
              </a:rPr>
              <a:t>Ecdysis</a:t>
            </a:r>
            <a:r>
              <a:rPr sz="2300" spc="-1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(moulting)</a:t>
            </a:r>
            <a:endParaRPr sz="2300">
              <a:latin typeface="Calibri"/>
              <a:cs typeface="Calibri"/>
            </a:endParaRPr>
          </a:p>
          <a:p>
            <a:pPr marL="320675" indent="-308610">
              <a:lnSpc>
                <a:spcPct val="100000"/>
              </a:lnSpc>
              <a:spcBef>
                <a:spcPts val="1380"/>
              </a:spcBef>
              <a:buAutoNum type="alphaLcParenR"/>
              <a:tabLst>
                <a:tab pos="321310" algn="l"/>
              </a:tabLst>
            </a:pPr>
            <a:r>
              <a:rPr sz="2300" dirty="0">
                <a:latin typeface="Calibri"/>
                <a:cs typeface="Calibri"/>
              </a:rPr>
              <a:t>Wing </a:t>
            </a:r>
            <a:r>
              <a:rPr sz="2300" spc="-5" dirty="0">
                <a:latin typeface="Calibri"/>
                <a:cs typeface="Calibri"/>
              </a:rPr>
              <a:t>expansion </a:t>
            </a:r>
            <a:r>
              <a:rPr sz="2300" dirty="0">
                <a:latin typeface="Calibri"/>
                <a:cs typeface="Calibri"/>
              </a:rPr>
              <a:t>in </a:t>
            </a:r>
            <a:r>
              <a:rPr sz="2300" spc="-5" dirty="0">
                <a:latin typeface="Calibri"/>
                <a:cs typeface="Calibri"/>
              </a:rPr>
              <a:t>adults</a:t>
            </a:r>
            <a:endParaRPr sz="2300">
              <a:latin typeface="Calibri"/>
              <a:cs typeface="Calibri"/>
            </a:endParaRPr>
          </a:p>
          <a:p>
            <a:pPr marL="291465" indent="-279400">
              <a:lnSpc>
                <a:spcPct val="100000"/>
              </a:lnSpc>
              <a:spcBef>
                <a:spcPts val="1380"/>
              </a:spcBef>
              <a:buAutoNum type="alphaLcParenR"/>
              <a:tabLst>
                <a:tab pos="292100" algn="l"/>
              </a:tabLst>
            </a:pPr>
            <a:r>
              <a:rPr sz="2300" spc="-10" dirty="0">
                <a:latin typeface="Calibri"/>
                <a:cs typeface="Calibri"/>
              </a:rPr>
              <a:t>Ecolosion </a:t>
            </a:r>
            <a:r>
              <a:rPr sz="2300" dirty="0">
                <a:latin typeface="Calibri"/>
                <a:cs typeface="Calibri"/>
              </a:rPr>
              <a:t>in </a:t>
            </a:r>
            <a:r>
              <a:rPr sz="2300" spc="-15" dirty="0">
                <a:latin typeface="Calibri"/>
                <a:cs typeface="Calibri"/>
              </a:rPr>
              <a:t>diptera </a:t>
            </a:r>
            <a:r>
              <a:rPr sz="2300" spc="-5" dirty="0">
                <a:latin typeface="Calibri"/>
                <a:cs typeface="Calibri"/>
              </a:rPr>
              <a:t>(adult emergence </a:t>
            </a:r>
            <a:r>
              <a:rPr sz="2300" spc="-10" dirty="0">
                <a:latin typeface="Calibri"/>
                <a:cs typeface="Calibri"/>
              </a:rPr>
              <a:t>from </a:t>
            </a:r>
            <a:r>
              <a:rPr sz="2300" spc="-5" dirty="0">
                <a:latin typeface="Calibri"/>
                <a:cs typeface="Calibri"/>
              </a:rPr>
              <a:t>the </a:t>
            </a:r>
            <a:r>
              <a:rPr sz="2300" dirty="0">
                <a:latin typeface="Calibri"/>
                <a:cs typeface="Calibri"/>
              </a:rPr>
              <a:t>puparium </a:t>
            </a:r>
            <a:r>
              <a:rPr sz="2300" spc="-5" dirty="0">
                <a:latin typeface="Calibri"/>
                <a:cs typeface="Calibri"/>
              </a:rPr>
              <a:t>using</a:t>
            </a:r>
            <a:r>
              <a:rPr sz="2300" spc="125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ptilinum)</a:t>
            </a:r>
            <a:endParaRPr sz="2300">
              <a:latin typeface="Calibri"/>
              <a:cs typeface="Calibri"/>
            </a:endParaRPr>
          </a:p>
          <a:p>
            <a:pPr marL="321945" indent="-309880">
              <a:lnSpc>
                <a:spcPct val="100000"/>
              </a:lnSpc>
              <a:spcBef>
                <a:spcPts val="1380"/>
              </a:spcBef>
              <a:buAutoNum type="alphaLcParenR"/>
              <a:tabLst>
                <a:tab pos="322580" algn="l"/>
              </a:tabLst>
            </a:pPr>
            <a:r>
              <a:rPr sz="2300" spc="-15" dirty="0">
                <a:latin typeface="Calibri"/>
                <a:cs typeface="Calibri"/>
              </a:rPr>
              <a:t>Eversion </a:t>
            </a:r>
            <a:r>
              <a:rPr sz="2300" spc="-5" dirty="0">
                <a:latin typeface="Calibri"/>
                <a:cs typeface="Calibri"/>
              </a:rPr>
              <a:t>of penis </a:t>
            </a:r>
            <a:r>
              <a:rPr sz="2300" dirty="0">
                <a:latin typeface="Calibri"/>
                <a:cs typeface="Calibri"/>
              </a:rPr>
              <a:t>in male</a:t>
            </a:r>
            <a:r>
              <a:rPr sz="2300" spc="-5" dirty="0">
                <a:latin typeface="Calibri"/>
                <a:cs typeface="Calibri"/>
              </a:rPr>
              <a:t> insects</a:t>
            </a:r>
            <a:endParaRPr sz="2300">
              <a:latin typeface="Calibri"/>
              <a:cs typeface="Calibri"/>
            </a:endParaRPr>
          </a:p>
          <a:p>
            <a:pPr marL="314325" indent="-302260">
              <a:lnSpc>
                <a:spcPct val="100000"/>
              </a:lnSpc>
              <a:spcBef>
                <a:spcPts val="1380"/>
              </a:spcBef>
              <a:buAutoNum type="alphaLcParenR"/>
              <a:tabLst>
                <a:tab pos="314960" algn="l"/>
              </a:tabLst>
            </a:pPr>
            <a:r>
              <a:rPr sz="2300" spc="-15" dirty="0">
                <a:latin typeface="Calibri"/>
                <a:cs typeface="Calibri"/>
              </a:rPr>
              <a:t>Eversion </a:t>
            </a:r>
            <a:r>
              <a:rPr sz="2300" dirty="0">
                <a:latin typeface="Calibri"/>
                <a:cs typeface="Calibri"/>
              </a:rPr>
              <a:t>of </a:t>
            </a:r>
            <a:r>
              <a:rPr sz="2300" spc="-5" dirty="0">
                <a:latin typeface="Calibri"/>
                <a:cs typeface="Calibri"/>
              </a:rPr>
              <a:t>osmeteria </a:t>
            </a:r>
            <a:r>
              <a:rPr sz="2300" dirty="0">
                <a:latin typeface="Calibri"/>
                <a:cs typeface="Calibri"/>
              </a:rPr>
              <a:t>in </a:t>
            </a:r>
            <a:r>
              <a:rPr sz="2300" spc="-5" dirty="0">
                <a:latin typeface="Calibri"/>
                <a:cs typeface="Calibri"/>
              </a:rPr>
              <a:t>papilionid</a:t>
            </a:r>
            <a:r>
              <a:rPr sz="2300" spc="-20" dirty="0">
                <a:latin typeface="Calibri"/>
                <a:cs typeface="Calibri"/>
              </a:rPr>
              <a:t> </a:t>
            </a:r>
            <a:r>
              <a:rPr sz="2300" spc="-5" dirty="0">
                <a:latin typeface="Calibri"/>
                <a:cs typeface="Calibri"/>
              </a:rPr>
              <a:t>larvae</a:t>
            </a:r>
            <a:endParaRPr sz="2300">
              <a:latin typeface="Calibri"/>
              <a:cs typeface="Calibri"/>
            </a:endParaRPr>
          </a:p>
          <a:p>
            <a:pPr marL="260985" indent="-248920">
              <a:lnSpc>
                <a:spcPct val="100000"/>
              </a:lnSpc>
              <a:spcBef>
                <a:spcPts val="1385"/>
              </a:spcBef>
              <a:buAutoNum type="alphaLcParenR"/>
              <a:tabLst>
                <a:tab pos="261620" algn="l"/>
              </a:tabLst>
            </a:pPr>
            <a:r>
              <a:rPr sz="2300" spc="-15" dirty="0">
                <a:latin typeface="Calibri"/>
                <a:cs typeface="Calibri"/>
              </a:rPr>
              <a:t>Eversion </a:t>
            </a:r>
            <a:r>
              <a:rPr sz="2300" spc="-5" dirty="0">
                <a:latin typeface="Calibri"/>
                <a:cs typeface="Calibri"/>
              </a:rPr>
              <a:t>of mask </a:t>
            </a:r>
            <a:r>
              <a:rPr sz="2300" dirty="0">
                <a:latin typeface="Calibri"/>
                <a:cs typeface="Calibri"/>
              </a:rPr>
              <a:t>in </a:t>
            </a:r>
            <a:r>
              <a:rPr sz="2300" spc="-5" dirty="0">
                <a:latin typeface="Calibri"/>
                <a:cs typeface="Calibri"/>
              </a:rPr>
              <a:t>naiad of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spc="-15" dirty="0">
                <a:latin typeface="Calibri"/>
                <a:cs typeface="Calibri"/>
              </a:rPr>
              <a:t>dragonfly</a:t>
            </a:r>
            <a:endParaRPr sz="2300">
              <a:latin typeface="Calibri"/>
              <a:cs typeface="Calibri"/>
            </a:endParaRPr>
          </a:p>
          <a:p>
            <a:pPr marL="306070" indent="-294005">
              <a:lnSpc>
                <a:spcPct val="100000"/>
              </a:lnSpc>
              <a:spcBef>
                <a:spcPts val="1380"/>
              </a:spcBef>
              <a:buAutoNum type="alphaLcParenR"/>
              <a:tabLst>
                <a:tab pos="306705" algn="l"/>
              </a:tabLst>
            </a:pPr>
            <a:r>
              <a:rPr sz="2300" spc="-5" dirty="0">
                <a:latin typeface="Calibri"/>
                <a:cs typeface="Calibri"/>
              </a:rPr>
              <a:t>Maintenance of body shape </a:t>
            </a:r>
            <a:r>
              <a:rPr sz="2300" dirty="0">
                <a:latin typeface="Calibri"/>
                <a:cs typeface="Calibri"/>
              </a:rPr>
              <a:t>in </a:t>
            </a:r>
            <a:r>
              <a:rPr sz="2300" spc="-5" dirty="0">
                <a:latin typeface="Calibri"/>
                <a:cs typeface="Calibri"/>
              </a:rPr>
              <a:t>soft bodied</a:t>
            </a:r>
            <a:r>
              <a:rPr sz="2300" spc="25" dirty="0">
                <a:latin typeface="Calibri"/>
                <a:cs typeface="Calibri"/>
              </a:rPr>
              <a:t> </a:t>
            </a:r>
            <a:r>
              <a:rPr sz="2300" spc="-10" dirty="0">
                <a:latin typeface="Calibri"/>
                <a:cs typeface="Calibri"/>
              </a:rPr>
              <a:t>caterpillars.</a:t>
            </a:r>
            <a:endParaRPr sz="2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8836025" cy="6061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59079">
              <a:lnSpc>
                <a:spcPct val="150000"/>
              </a:lnSpc>
              <a:spcBef>
                <a:spcPts val="100"/>
              </a:spcBef>
              <a:buSzPct val="95833"/>
              <a:buAutoNum type="arabicPeriod" startAt="3"/>
              <a:tabLst>
                <a:tab pos="249554" algn="l"/>
              </a:tabLst>
            </a:pPr>
            <a:r>
              <a:rPr sz="2400" b="1" spc="-20" dirty="0">
                <a:latin typeface="Calibri"/>
                <a:cs typeface="Calibri"/>
              </a:rPr>
              <a:t>Transport </a:t>
            </a:r>
            <a:r>
              <a:rPr sz="2400" b="1" dirty="0">
                <a:latin typeface="Calibri"/>
                <a:cs typeface="Calibri"/>
              </a:rPr>
              <a:t>and </a:t>
            </a:r>
            <a:r>
              <a:rPr sz="2400" b="1" spc="-20" dirty="0">
                <a:latin typeface="Calibri"/>
                <a:cs typeface="Calibri"/>
              </a:rPr>
              <a:t>storage </a:t>
            </a:r>
            <a:r>
              <a:rPr sz="2400" dirty="0">
                <a:latin typeface="Calibri"/>
                <a:cs typeface="Calibri"/>
              </a:rPr>
              <a:t>: </a:t>
            </a:r>
            <a:r>
              <a:rPr sz="2400" spc="-15" dirty="0">
                <a:latin typeface="Calibri"/>
                <a:cs typeface="Calibri"/>
              </a:rPr>
              <a:t>Digested </a:t>
            </a:r>
            <a:r>
              <a:rPr sz="2400" spc="-5" dirty="0">
                <a:latin typeface="Calibri"/>
                <a:cs typeface="Calibri"/>
              </a:rPr>
              <a:t>nutrients, hormones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gases  </a:t>
            </a:r>
            <a:r>
              <a:rPr sz="2400" spc="-5" dirty="0">
                <a:latin typeface="Calibri"/>
                <a:cs typeface="Calibri"/>
              </a:rPr>
              <a:t>(chironomid larva) </a:t>
            </a:r>
            <a:r>
              <a:rPr sz="2400" spc="-15" dirty="0">
                <a:latin typeface="Calibri"/>
                <a:cs typeface="Calibri"/>
              </a:rPr>
              <a:t>were </a:t>
            </a:r>
            <a:r>
              <a:rPr sz="2400" spc="-10" dirty="0">
                <a:latin typeface="Calibri"/>
                <a:cs typeface="Calibri"/>
              </a:rPr>
              <a:t>transported </a:t>
            </a:r>
            <a:r>
              <a:rPr sz="2400" dirty="0">
                <a:latin typeface="Calibri"/>
                <a:cs typeface="Calibri"/>
              </a:rPr>
              <a:t>with the </a:t>
            </a:r>
            <a:r>
              <a:rPr sz="2400" spc="-5" dirty="0">
                <a:latin typeface="Calibri"/>
                <a:cs typeface="Calibri"/>
              </a:rPr>
              <a:t>help of </a:t>
            </a:r>
            <a:r>
              <a:rPr sz="2400" dirty="0">
                <a:latin typeface="Calibri"/>
                <a:cs typeface="Calibri"/>
              </a:rPr>
              <a:t>haemolymph. It  also </a:t>
            </a:r>
            <a:r>
              <a:rPr sz="2400" spc="-15" dirty="0">
                <a:latin typeface="Calibri"/>
                <a:cs typeface="Calibri"/>
              </a:rPr>
              <a:t>removes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waste </a:t>
            </a:r>
            <a:r>
              <a:rPr sz="2400" spc="-5" dirty="0">
                <a:latin typeface="Calibri"/>
                <a:cs typeface="Calibri"/>
              </a:rPr>
              <a:t>materials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excretory </a:t>
            </a:r>
            <a:r>
              <a:rPr sz="2400" spc="-15" dirty="0">
                <a:latin typeface="Calibri"/>
                <a:cs typeface="Calibri"/>
              </a:rPr>
              <a:t>organs. </a:t>
            </a:r>
            <a:r>
              <a:rPr sz="2400" spc="-30" dirty="0">
                <a:latin typeface="Calibri"/>
                <a:cs typeface="Calibri"/>
              </a:rPr>
              <a:t>Water </a:t>
            </a:r>
            <a:r>
              <a:rPr sz="2400" dirty="0">
                <a:latin typeface="Calibri"/>
                <a:cs typeface="Calibri"/>
              </a:rPr>
              <a:t>and  </a:t>
            </a:r>
            <a:r>
              <a:rPr sz="2400" spc="-20" dirty="0">
                <a:latin typeface="Calibri"/>
                <a:cs typeface="Calibri"/>
              </a:rPr>
              <a:t>raw </a:t>
            </a:r>
            <a:r>
              <a:rPr sz="2400" spc="-5" dirty="0">
                <a:latin typeface="Calibri"/>
                <a:cs typeface="Calibri"/>
              </a:rPr>
              <a:t>materials </a:t>
            </a:r>
            <a:r>
              <a:rPr sz="2400" spc="-10" dirty="0">
                <a:latin typeface="Calibri"/>
                <a:cs typeface="Calibri"/>
              </a:rPr>
              <a:t>required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10" dirty="0">
                <a:latin typeface="Calibri"/>
                <a:cs typeface="Calibri"/>
              </a:rPr>
              <a:t>histogenesis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20" dirty="0">
                <a:latin typeface="Calibri"/>
                <a:cs typeface="Calibri"/>
              </a:rPr>
              <a:t>stored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haemolymph.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AutoNum type="arabicPeriod" startAt="3"/>
            </a:pP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  <a:spcBef>
                <a:spcPts val="1560"/>
              </a:spcBef>
              <a:buSzPct val="95833"/>
              <a:buAutoNum type="arabicPeriod" startAt="3"/>
              <a:tabLst>
                <a:tab pos="249554" algn="l"/>
              </a:tabLst>
            </a:pPr>
            <a:r>
              <a:rPr sz="2400" b="1" spc="-10" dirty="0">
                <a:latin typeface="Calibri"/>
                <a:cs typeface="Calibri"/>
              </a:rPr>
              <a:t>Protection: </a:t>
            </a:r>
            <a:r>
              <a:rPr sz="2400" dirty="0">
                <a:latin typeface="Calibri"/>
                <a:cs typeface="Calibri"/>
              </a:rPr>
              <a:t>It </a:t>
            </a:r>
            <a:r>
              <a:rPr sz="2400" spc="-5" dirty="0">
                <a:latin typeface="Calibri"/>
                <a:cs typeface="Calibri"/>
              </a:rPr>
              <a:t>helps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phagocytocis, encapsulation, </a:t>
            </a:r>
            <a:r>
              <a:rPr sz="2400" spc="-15" dirty="0">
                <a:latin typeface="Calibri"/>
                <a:cs typeface="Calibri"/>
              </a:rPr>
              <a:t>detoxification,  </a:t>
            </a:r>
            <a:r>
              <a:rPr sz="2400" spc="-10" dirty="0">
                <a:latin typeface="Calibri"/>
                <a:cs typeface="Calibri"/>
              </a:rPr>
              <a:t>coagulation,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wound </a:t>
            </a:r>
            <a:r>
              <a:rPr sz="2400" dirty="0">
                <a:latin typeface="Calibri"/>
                <a:cs typeface="Calibri"/>
              </a:rPr>
              <a:t>healing. </a:t>
            </a:r>
            <a:r>
              <a:rPr sz="2400" spc="-5" dirty="0">
                <a:latin typeface="Calibri"/>
                <a:cs typeface="Calibri"/>
              </a:rPr>
              <a:t>Non </a:t>
            </a:r>
            <a:r>
              <a:rPr sz="2400" dirty="0">
                <a:latin typeface="Calibri"/>
                <a:cs typeface="Calibri"/>
              </a:rPr>
              <a:t>celluar </a:t>
            </a:r>
            <a:r>
              <a:rPr sz="2400" spc="-10" dirty="0">
                <a:latin typeface="Calibri"/>
                <a:cs typeface="Calibri"/>
              </a:rPr>
              <a:t>component </a:t>
            </a:r>
            <a:r>
              <a:rPr sz="2400" spc="-20" dirty="0">
                <a:latin typeface="Calibri"/>
                <a:cs typeface="Calibri"/>
              </a:rPr>
              <a:t>like </a:t>
            </a:r>
            <a:r>
              <a:rPr sz="2400" spc="-10" dirty="0">
                <a:latin typeface="Calibri"/>
                <a:cs typeface="Calibri"/>
              </a:rPr>
              <a:t>lysozymes  </a:t>
            </a:r>
            <a:r>
              <a:rPr sz="2400" dirty="0">
                <a:latin typeface="Calibri"/>
                <a:cs typeface="Calibri"/>
              </a:rPr>
              <a:t>also kill the </a:t>
            </a:r>
            <a:r>
              <a:rPr sz="2400" spc="-10" dirty="0">
                <a:latin typeface="Calibri"/>
                <a:cs typeface="Calibri"/>
              </a:rPr>
              <a:t>invading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bacteria.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AutoNum type="arabicPeriod" startAt="3"/>
            </a:pPr>
            <a:endParaRPr sz="2400">
              <a:latin typeface="Times New Roman"/>
              <a:cs typeface="Times New Roman"/>
            </a:endParaRPr>
          </a:p>
          <a:p>
            <a:pPr marL="12700" marR="48260">
              <a:lnSpc>
                <a:spcPct val="150000"/>
              </a:lnSpc>
              <a:spcBef>
                <a:spcPts val="1565"/>
              </a:spcBef>
              <a:buSzPct val="95833"/>
              <a:buAutoNum type="arabicPeriod" startAt="3"/>
              <a:tabLst>
                <a:tab pos="316865" algn="l"/>
              </a:tabLst>
            </a:pPr>
            <a:r>
              <a:rPr sz="2400" b="1" spc="-10" dirty="0">
                <a:latin typeface="Calibri"/>
                <a:cs typeface="Calibri"/>
              </a:rPr>
              <a:t>Heat </a:t>
            </a:r>
            <a:r>
              <a:rPr sz="2400" b="1" spc="-15" dirty="0">
                <a:latin typeface="Calibri"/>
                <a:cs typeface="Calibri"/>
              </a:rPr>
              <a:t>transfer</a:t>
            </a:r>
            <a:r>
              <a:rPr sz="2400" spc="-15" dirty="0">
                <a:latin typeface="Calibri"/>
                <a:cs typeface="Calibri"/>
              </a:rPr>
              <a:t>: </a:t>
            </a:r>
            <a:r>
              <a:rPr sz="2400" spc="-5" dirty="0">
                <a:latin typeface="Calibri"/>
                <a:cs typeface="Calibri"/>
              </a:rPr>
              <a:t>Haemolymph </a:t>
            </a:r>
            <a:r>
              <a:rPr sz="2400" spc="-10" dirty="0">
                <a:latin typeface="Calibri"/>
                <a:cs typeface="Calibri"/>
              </a:rPr>
              <a:t>through </a:t>
            </a:r>
            <a:r>
              <a:rPr sz="2400" dirty="0">
                <a:latin typeface="Calibri"/>
                <a:cs typeface="Calibri"/>
              </a:rPr>
              <a:t>its </a:t>
            </a:r>
            <a:r>
              <a:rPr sz="2400" spc="-10" dirty="0">
                <a:latin typeface="Calibri"/>
                <a:cs typeface="Calibri"/>
              </a:rPr>
              <a:t>movement </a:t>
            </a:r>
            <a:r>
              <a:rPr sz="2400" dirty="0">
                <a:latin typeface="Calibri"/>
                <a:cs typeface="Calibri"/>
              </a:rPr>
              <a:t>in the </a:t>
            </a:r>
            <a:r>
              <a:rPr sz="2400" spc="-10" dirty="0">
                <a:latin typeface="Calibri"/>
                <a:cs typeface="Calibri"/>
              </a:rPr>
              <a:t>circulatory  </a:t>
            </a:r>
            <a:r>
              <a:rPr sz="2400" spc="-25" dirty="0">
                <a:latin typeface="Calibri"/>
                <a:cs typeface="Calibri"/>
              </a:rPr>
              <a:t>system </a:t>
            </a:r>
            <a:r>
              <a:rPr sz="2400" spc="-10" dirty="0">
                <a:latin typeface="Calibri"/>
                <a:cs typeface="Calibri"/>
              </a:rPr>
              <a:t>regulate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body </a:t>
            </a:r>
            <a:r>
              <a:rPr sz="2400" spc="-10" dirty="0">
                <a:latin typeface="Calibri"/>
                <a:cs typeface="Calibri"/>
              </a:rPr>
              <a:t>heat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(Thermoregulation).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8891270" cy="4965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5"/>
              </a:spcBef>
              <a:buAutoNum type="arabicPeriod" startAt="6"/>
              <a:tabLst>
                <a:tab pos="316865" algn="l"/>
              </a:tabLst>
            </a:pPr>
            <a:r>
              <a:rPr sz="2400" b="1" spc="-10" dirty="0">
                <a:latin typeface="Calibri"/>
                <a:cs typeface="Calibri"/>
              </a:rPr>
              <a:t>Maintenance </a:t>
            </a:r>
            <a:r>
              <a:rPr sz="2400" b="1" dirty="0">
                <a:latin typeface="Calibri"/>
                <a:cs typeface="Calibri"/>
              </a:rPr>
              <a:t>of osmotic </a:t>
            </a:r>
            <a:r>
              <a:rPr sz="2400" b="1" spc="-10" dirty="0">
                <a:latin typeface="Calibri"/>
                <a:cs typeface="Calibri"/>
              </a:rPr>
              <a:t>pressure</a:t>
            </a:r>
            <a:r>
              <a:rPr sz="2400" spc="-10" dirty="0">
                <a:latin typeface="Calibri"/>
                <a:cs typeface="Calibri"/>
              </a:rPr>
              <a:t>: </a:t>
            </a:r>
            <a:r>
              <a:rPr sz="2400" spc="-5" dirty="0">
                <a:latin typeface="Calibri"/>
                <a:cs typeface="Calibri"/>
              </a:rPr>
              <a:t>Ions, </a:t>
            </a:r>
            <a:r>
              <a:rPr sz="2400" dirty="0">
                <a:latin typeface="Calibri"/>
                <a:cs typeface="Calibri"/>
              </a:rPr>
              <a:t>amino acids and </a:t>
            </a:r>
            <a:r>
              <a:rPr sz="2400" spc="-15" dirty="0">
                <a:latin typeface="Calibri"/>
                <a:cs typeface="Calibri"/>
              </a:rPr>
              <a:t>organic  </a:t>
            </a:r>
            <a:r>
              <a:rPr sz="2400" spc="-5" dirty="0">
                <a:latin typeface="Calibri"/>
                <a:cs typeface="Calibri"/>
              </a:rPr>
              <a:t>acids </a:t>
            </a:r>
            <a:r>
              <a:rPr sz="2400" spc="-10" dirty="0">
                <a:latin typeface="Calibri"/>
                <a:cs typeface="Calibri"/>
              </a:rPr>
              <a:t>present </a:t>
            </a:r>
            <a:r>
              <a:rPr sz="2400" dirty="0">
                <a:latin typeface="Calibri"/>
                <a:cs typeface="Calibri"/>
              </a:rPr>
              <a:t>in the </a:t>
            </a:r>
            <a:r>
              <a:rPr sz="2400" spc="-5" dirty="0">
                <a:latin typeface="Calibri"/>
                <a:cs typeface="Calibri"/>
              </a:rPr>
              <a:t>haemolymph helps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maintaining osmotic </a:t>
            </a:r>
            <a:r>
              <a:rPr sz="2400" spc="-10" dirty="0">
                <a:latin typeface="Calibri"/>
                <a:cs typeface="Calibri"/>
              </a:rPr>
              <a:t>pressure  required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5" dirty="0">
                <a:latin typeface="Calibri"/>
                <a:cs typeface="Calibri"/>
              </a:rPr>
              <a:t>normal </a:t>
            </a:r>
            <a:r>
              <a:rPr sz="2400" spc="-10" dirty="0">
                <a:latin typeface="Calibri"/>
                <a:cs typeface="Calibri"/>
              </a:rPr>
              <a:t>physiological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functions.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AutoNum type="arabicPeriod" startAt="6"/>
            </a:pPr>
            <a:endParaRPr sz="2400">
              <a:latin typeface="Times New Roman"/>
              <a:cs typeface="Times New Roman"/>
            </a:endParaRPr>
          </a:p>
          <a:p>
            <a:pPr marL="12700" marR="492759">
              <a:lnSpc>
                <a:spcPct val="150000"/>
              </a:lnSpc>
              <a:spcBef>
                <a:spcPts val="1560"/>
              </a:spcBef>
              <a:buAutoNum type="arabicPeriod" startAt="6"/>
              <a:tabLst>
                <a:tab pos="316865" algn="l"/>
              </a:tabLst>
            </a:pPr>
            <a:r>
              <a:rPr sz="2400" b="1" spc="-20" dirty="0">
                <a:latin typeface="Calibri"/>
                <a:cs typeface="Calibri"/>
              </a:rPr>
              <a:t>Reflex </a:t>
            </a:r>
            <a:r>
              <a:rPr sz="2400" b="1" spc="-5" dirty="0">
                <a:latin typeface="Calibri"/>
                <a:cs typeface="Calibri"/>
              </a:rPr>
              <a:t>bleeding</a:t>
            </a:r>
            <a:r>
              <a:rPr sz="2400" spc="-5" dirty="0">
                <a:latin typeface="Calibri"/>
                <a:cs typeface="Calibri"/>
              </a:rPr>
              <a:t>: </a:t>
            </a:r>
            <a:r>
              <a:rPr sz="2400" spc="-10" dirty="0">
                <a:latin typeface="Calibri"/>
                <a:cs typeface="Calibri"/>
              </a:rPr>
              <a:t>Exudation </a:t>
            </a:r>
            <a:r>
              <a:rPr sz="2400" spc="-5" dirty="0">
                <a:latin typeface="Calibri"/>
                <a:cs typeface="Calibri"/>
              </a:rPr>
              <a:t>of heamolymph </a:t>
            </a:r>
            <a:r>
              <a:rPr sz="2400" spc="-10" dirty="0">
                <a:latin typeface="Calibri"/>
                <a:cs typeface="Calibri"/>
              </a:rPr>
              <a:t>through </a:t>
            </a:r>
            <a:r>
              <a:rPr sz="2400" spc="-5" dirty="0">
                <a:latin typeface="Calibri"/>
                <a:cs typeface="Calibri"/>
              </a:rPr>
              <a:t>slit, </a:t>
            </a:r>
            <a:r>
              <a:rPr sz="2400" spc="-15" dirty="0">
                <a:latin typeface="Calibri"/>
                <a:cs typeface="Calibri"/>
              </a:rPr>
              <a:t>pore </a:t>
            </a:r>
            <a:r>
              <a:rPr sz="2400" spc="-10" dirty="0">
                <a:latin typeface="Calibri"/>
                <a:cs typeface="Calibri"/>
              </a:rPr>
              <a:t>etc.  </a:t>
            </a:r>
            <a:r>
              <a:rPr sz="2400" spc="-5" dirty="0">
                <a:latin typeface="Calibri"/>
                <a:cs typeface="Calibri"/>
              </a:rPr>
              <a:t>repels </a:t>
            </a:r>
            <a:r>
              <a:rPr sz="2400" spc="-15" dirty="0">
                <a:latin typeface="Calibri"/>
                <a:cs typeface="Calibri"/>
              </a:rPr>
              <a:t>natural </a:t>
            </a:r>
            <a:r>
              <a:rPr sz="2400" dirty="0">
                <a:latin typeface="Calibri"/>
                <a:cs typeface="Calibri"/>
              </a:rPr>
              <a:t>enemies. </a:t>
            </a:r>
            <a:r>
              <a:rPr sz="2400" spc="5" dirty="0">
                <a:latin typeface="Calibri"/>
                <a:cs typeface="Calibri"/>
              </a:rPr>
              <a:t>e.g.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Aphids.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Calibri"/>
              <a:buAutoNum type="arabicPeriod" startAt="6"/>
            </a:pPr>
            <a:endParaRPr sz="2400">
              <a:latin typeface="Times New Roman"/>
              <a:cs typeface="Times New Roman"/>
            </a:endParaRPr>
          </a:p>
          <a:p>
            <a:pPr marL="12700" marR="302895">
              <a:lnSpc>
                <a:spcPct val="150000"/>
              </a:lnSpc>
              <a:spcBef>
                <a:spcPts val="1565"/>
              </a:spcBef>
              <a:buAutoNum type="arabicPeriod" startAt="6"/>
              <a:tabLst>
                <a:tab pos="316865" algn="l"/>
              </a:tabLst>
            </a:pPr>
            <a:r>
              <a:rPr sz="2400" b="1" spc="-5" dirty="0">
                <a:latin typeface="Calibri"/>
                <a:cs typeface="Calibri"/>
              </a:rPr>
              <a:t>Metabolic medium</a:t>
            </a:r>
            <a:r>
              <a:rPr sz="2400" spc="-5" dirty="0">
                <a:latin typeface="Calibri"/>
                <a:cs typeface="Calibri"/>
              </a:rPr>
              <a:t>: Haemolymph serves </a:t>
            </a:r>
            <a:r>
              <a:rPr sz="2400" dirty="0">
                <a:latin typeface="Calibri"/>
                <a:cs typeface="Calibri"/>
              </a:rPr>
              <a:t>as a medium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10" dirty="0">
                <a:latin typeface="Calibri"/>
                <a:cs typeface="Calibri"/>
              </a:rPr>
              <a:t>on going  </a:t>
            </a:r>
            <a:r>
              <a:rPr sz="2400" spc="-5" dirty="0">
                <a:latin typeface="Calibri"/>
                <a:cs typeface="Calibri"/>
              </a:rPr>
              <a:t>metabolic reactions (trahalose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15" dirty="0">
                <a:latin typeface="Calibri"/>
                <a:cs typeface="Calibri"/>
              </a:rPr>
              <a:t>converted into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glucose).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0" y="844042"/>
            <a:ext cx="27368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Circulatory </a:t>
            </a:r>
            <a:r>
              <a:rPr spc="-30" dirty="0"/>
              <a:t>system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1290452"/>
            <a:ext cx="8722360" cy="3043555"/>
          </a:xfrm>
          <a:prstGeom prst="rect">
            <a:avLst/>
          </a:prstGeom>
        </p:spPr>
        <p:txBody>
          <a:bodyPr vert="horz" wrap="square" lIns="0" tIns="179705" rIns="0" bIns="0" rtlCol="0">
            <a:spAutoFit/>
          </a:bodyPr>
          <a:lstStyle/>
          <a:p>
            <a:pPr marL="232410" indent="-220345">
              <a:lnSpc>
                <a:spcPct val="100000"/>
              </a:lnSpc>
              <a:spcBef>
                <a:spcPts val="1415"/>
              </a:spcBef>
              <a:buSzPct val="95454"/>
              <a:buFont typeface="Wingdings"/>
              <a:buChar char=""/>
              <a:tabLst>
                <a:tab pos="233045" algn="l"/>
              </a:tabLst>
            </a:pPr>
            <a:r>
              <a:rPr sz="2200" spc="-15" dirty="0">
                <a:latin typeface="Calibri"/>
                <a:cs typeface="Calibri"/>
              </a:rPr>
              <a:t>There </a:t>
            </a:r>
            <a:r>
              <a:rPr sz="2200" spc="-10" dirty="0">
                <a:latin typeface="Calibri"/>
                <a:cs typeface="Calibri"/>
              </a:rPr>
              <a:t>are </a:t>
            </a:r>
            <a:r>
              <a:rPr sz="2200" spc="-15" dirty="0">
                <a:latin typeface="Calibri"/>
                <a:cs typeface="Calibri"/>
              </a:rPr>
              <a:t>two </a:t>
            </a:r>
            <a:r>
              <a:rPr sz="2200" spc="-5" dirty="0">
                <a:latin typeface="Calibri"/>
                <a:cs typeface="Calibri"/>
              </a:rPr>
              <a:t>types of </a:t>
            </a:r>
            <a:r>
              <a:rPr sz="2200" spc="-10" dirty="0">
                <a:latin typeface="Calibri"/>
                <a:cs typeface="Calibri"/>
              </a:rPr>
              <a:t>circulatory </a:t>
            </a:r>
            <a:r>
              <a:rPr sz="2200" spc="-20" dirty="0">
                <a:latin typeface="Calibri"/>
                <a:cs typeface="Calibri"/>
              </a:rPr>
              <a:t>systems </a:t>
            </a:r>
            <a:r>
              <a:rPr sz="2200" spc="-5" dirty="0">
                <a:latin typeface="Calibri"/>
                <a:cs typeface="Calibri"/>
              </a:rPr>
              <a:t>in </a:t>
            </a:r>
            <a:r>
              <a:rPr sz="2200" spc="-10" dirty="0">
                <a:latin typeface="Calibri"/>
                <a:cs typeface="Calibri"/>
              </a:rPr>
              <a:t>the </a:t>
            </a:r>
            <a:r>
              <a:rPr sz="2200" spc="-5" dirty="0">
                <a:latin typeface="Calibri"/>
                <a:cs typeface="Calibri"/>
              </a:rPr>
              <a:t>animal</a:t>
            </a:r>
            <a:r>
              <a:rPr sz="2200" spc="1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kingdom.</a:t>
            </a:r>
            <a:endParaRPr sz="2200">
              <a:latin typeface="Calibri"/>
              <a:cs typeface="Calibri"/>
            </a:endParaRPr>
          </a:p>
          <a:p>
            <a:pPr marL="295910" indent="-283845">
              <a:lnSpc>
                <a:spcPct val="100000"/>
              </a:lnSpc>
              <a:spcBef>
                <a:spcPts val="1320"/>
              </a:spcBef>
              <a:buSzPct val="95454"/>
              <a:buFont typeface="Wingdings"/>
              <a:buChar char=""/>
              <a:tabLst>
                <a:tab pos="296545" algn="l"/>
              </a:tabLst>
            </a:pPr>
            <a:r>
              <a:rPr sz="2200" spc="-5" dirty="0">
                <a:latin typeface="Calibri"/>
                <a:cs typeface="Calibri"/>
              </a:rPr>
              <a:t>In </a:t>
            </a:r>
            <a:r>
              <a:rPr sz="2200" spc="-15" dirty="0">
                <a:latin typeface="Calibri"/>
                <a:cs typeface="Calibri"/>
              </a:rPr>
              <a:t>many </a:t>
            </a:r>
            <a:r>
              <a:rPr sz="2200" spc="-5" dirty="0">
                <a:latin typeface="Calibri"/>
                <a:cs typeface="Calibri"/>
              </a:rPr>
              <a:t>animals , the blood </a:t>
            </a:r>
            <a:r>
              <a:rPr sz="2200" spc="-20" dirty="0">
                <a:latin typeface="Calibri"/>
                <a:cs typeface="Calibri"/>
              </a:rPr>
              <a:t>travels </a:t>
            </a:r>
            <a:r>
              <a:rPr sz="2200" spc="-15" dirty="0">
                <a:latin typeface="Calibri"/>
                <a:cs typeface="Calibri"/>
              </a:rPr>
              <a:t>through </a:t>
            </a:r>
            <a:r>
              <a:rPr sz="2200" spc="-5" dirty="0">
                <a:latin typeface="Calibri"/>
                <a:cs typeface="Calibri"/>
              </a:rPr>
              <a:t>vessels </a:t>
            </a:r>
            <a:r>
              <a:rPr sz="2200" spc="-25" dirty="0">
                <a:latin typeface="Calibri"/>
                <a:cs typeface="Calibri"/>
              </a:rPr>
              <a:t>like </a:t>
            </a:r>
            <a:r>
              <a:rPr sz="2200" spc="-5" dirty="0">
                <a:latin typeface="Calibri"/>
                <a:cs typeface="Calibri"/>
              </a:rPr>
              <a:t>arteries,</a:t>
            </a:r>
            <a:r>
              <a:rPr sz="2200" spc="1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capillaries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sz="2200" spc="-5" dirty="0">
                <a:latin typeface="Calibri"/>
                <a:cs typeface="Calibri"/>
              </a:rPr>
              <a:t>and </a:t>
            </a:r>
            <a:r>
              <a:rPr sz="2200" spc="-10" dirty="0">
                <a:latin typeface="Calibri"/>
                <a:cs typeface="Calibri"/>
              </a:rPr>
              <a:t>veins. This </a:t>
            </a:r>
            <a:r>
              <a:rPr sz="2200" spc="-5" dirty="0">
                <a:latin typeface="Calibri"/>
                <a:cs typeface="Calibri"/>
              </a:rPr>
              <a:t>is known as </a:t>
            </a:r>
            <a:r>
              <a:rPr sz="2200" b="1" spc="-10" dirty="0">
                <a:latin typeface="Calibri"/>
                <a:cs typeface="Calibri"/>
              </a:rPr>
              <a:t>closed </a:t>
            </a:r>
            <a:r>
              <a:rPr sz="2200" b="1" spc="-5" dirty="0">
                <a:latin typeface="Calibri"/>
                <a:cs typeface="Calibri"/>
              </a:rPr>
              <a:t>type of </a:t>
            </a:r>
            <a:r>
              <a:rPr sz="2200" b="1" spc="-15" dirty="0">
                <a:latin typeface="Calibri"/>
                <a:cs typeface="Calibri"/>
              </a:rPr>
              <a:t>circulatory</a:t>
            </a:r>
            <a:r>
              <a:rPr sz="2200" b="1" spc="12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system</a:t>
            </a:r>
            <a:r>
              <a:rPr sz="2200" spc="-15" dirty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  <a:p>
            <a:pPr marL="12700" marR="165735">
              <a:lnSpc>
                <a:spcPct val="150000"/>
              </a:lnSpc>
              <a:buSzPct val="95454"/>
              <a:buFont typeface="Wingdings"/>
              <a:buChar char=""/>
              <a:tabLst>
                <a:tab pos="233045" algn="l"/>
              </a:tabLst>
            </a:pPr>
            <a:r>
              <a:rPr sz="2200" spc="-5" dirty="0">
                <a:latin typeface="Calibri"/>
                <a:cs typeface="Calibri"/>
              </a:rPr>
              <a:t>In </a:t>
            </a:r>
            <a:r>
              <a:rPr sz="2200" spc="-10" dirty="0">
                <a:latin typeface="Calibri"/>
                <a:cs typeface="Calibri"/>
              </a:rPr>
              <a:t>insects </a:t>
            </a:r>
            <a:r>
              <a:rPr sz="2200" spc="-5" dirty="0">
                <a:latin typeface="Calibri"/>
                <a:cs typeface="Calibri"/>
              </a:rPr>
              <a:t>the blood </a:t>
            </a:r>
            <a:r>
              <a:rPr sz="2200" spc="-15" dirty="0">
                <a:latin typeface="Calibri"/>
                <a:cs typeface="Calibri"/>
              </a:rPr>
              <a:t>flows </a:t>
            </a:r>
            <a:r>
              <a:rPr sz="2200" spc="-10" dirty="0">
                <a:latin typeface="Calibri"/>
                <a:cs typeface="Calibri"/>
              </a:rPr>
              <a:t>through </a:t>
            </a:r>
            <a:r>
              <a:rPr sz="2200" spc="-5" dirty="0">
                <a:latin typeface="Calibri"/>
                <a:cs typeface="Calibri"/>
              </a:rPr>
              <a:t>the body </a:t>
            </a:r>
            <a:r>
              <a:rPr sz="2200" spc="-15" dirty="0">
                <a:latin typeface="Calibri"/>
                <a:cs typeface="Calibri"/>
              </a:rPr>
              <a:t>cavity </a:t>
            </a:r>
            <a:r>
              <a:rPr sz="2200" spc="-5" dirty="0">
                <a:latin typeface="Calibri"/>
                <a:cs typeface="Calibri"/>
              </a:rPr>
              <a:t>(i.e., </a:t>
            </a:r>
            <a:r>
              <a:rPr sz="2200" spc="-10" dirty="0">
                <a:latin typeface="Calibri"/>
                <a:cs typeface="Calibri"/>
              </a:rPr>
              <a:t>heamocoel)  irrigating various </a:t>
            </a:r>
            <a:r>
              <a:rPr sz="2200" spc="-5" dirty="0">
                <a:latin typeface="Calibri"/>
                <a:cs typeface="Calibri"/>
              </a:rPr>
              <a:t>tissues and </a:t>
            </a:r>
            <a:r>
              <a:rPr sz="2200" spc="-15" dirty="0">
                <a:latin typeface="Calibri"/>
                <a:cs typeface="Calibri"/>
              </a:rPr>
              <a:t>organs. </a:t>
            </a:r>
            <a:r>
              <a:rPr sz="2200" spc="-5" dirty="0">
                <a:latin typeface="Calibri"/>
                <a:cs typeface="Calibri"/>
              </a:rPr>
              <a:t>It is known </a:t>
            </a:r>
            <a:r>
              <a:rPr sz="2200" dirty="0">
                <a:latin typeface="Calibri"/>
                <a:cs typeface="Calibri"/>
              </a:rPr>
              <a:t>as </a:t>
            </a:r>
            <a:r>
              <a:rPr sz="2200" b="1" spc="-5" dirty="0">
                <a:latin typeface="Calibri"/>
                <a:cs typeface="Calibri"/>
              </a:rPr>
              <a:t>open type of </a:t>
            </a:r>
            <a:r>
              <a:rPr sz="2200" b="1" spc="-15" dirty="0">
                <a:latin typeface="Calibri"/>
                <a:cs typeface="Calibri"/>
              </a:rPr>
              <a:t>circulatory  </a:t>
            </a:r>
            <a:r>
              <a:rPr sz="2200" b="1" spc="-20" dirty="0">
                <a:latin typeface="Calibri"/>
                <a:cs typeface="Calibri"/>
              </a:rPr>
              <a:t>system</a:t>
            </a:r>
            <a:r>
              <a:rPr sz="2200" spc="-20" dirty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48209"/>
            <a:ext cx="8949690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2860">
              <a:lnSpc>
                <a:spcPct val="150000"/>
              </a:lnSpc>
              <a:spcBef>
                <a:spcPts val="10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b="1" dirty="0">
                <a:latin typeface="Calibri"/>
                <a:cs typeface="Calibri"/>
              </a:rPr>
              <a:t>Haemocoel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insects is </a:t>
            </a:r>
            <a:r>
              <a:rPr sz="2400" spc="-5" dirty="0">
                <a:latin typeface="Calibri"/>
                <a:cs typeface="Calibri"/>
              </a:rPr>
              <a:t>divided </a:t>
            </a:r>
            <a:r>
              <a:rPr sz="2400" spc="-15" dirty="0">
                <a:latin typeface="Calibri"/>
                <a:cs typeface="Calibri"/>
              </a:rPr>
              <a:t>into </a:t>
            </a:r>
            <a:r>
              <a:rPr sz="2400" b="1" dirty="0">
                <a:latin typeface="Calibri"/>
                <a:cs typeface="Calibri"/>
              </a:rPr>
              <a:t>3 </a:t>
            </a:r>
            <a:r>
              <a:rPr sz="2400" b="1" spc="-5" dirty="0">
                <a:latin typeface="Calibri"/>
                <a:cs typeface="Calibri"/>
              </a:rPr>
              <a:t>sinuses </a:t>
            </a:r>
            <a:r>
              <a:rPr sz="2400" spc="-5" dirty="0">
                <a:latin typeface="Calibri"/>
                <a:cs typeface="Calibri"/>
              </a:rPr>
              <a:t>(or) regions due </a:t>
            </a:r>
            <a:r>
              <a:rPr sz="2400" spc="-15" dirty="0">
                <a:latin typeface="Calibri"/>
                <a:cs typeface="Calibri"/>
              </a:rPr>
              <a:t>to 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presence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b="1" spc="-10" dirty="0">
                <a:latin typeface="Calibri"/>
                <a:cs typeface="Calibri"/>
              </a:rPr>
              <a:t>two fibro </a:t>
            </a:r>
            <a:r>
              <a:rPr sz="2400" b="1" spc="-5" dirty="0">
                <a:latin typeface="Calibri"/>
                <a:cs typeface="Calibri"/>
              </a:rPr>
              <a:t>muscular </a:t>
            </a:r>
            <a:r>
              <a:rPr sz="2400" b="1" spc="-10" dirty="0">
                <a:latin typeface="Calibri"/>
                <a:cs typeface="Calibri"/>
              </a:rPr>
              <a:t>septa </a:t>
            </a:r>
            <a:r>
              <a:rPr sz="2400" b="1" dirty="0">
                <a:latin typeface="Calibri"/>
                <a:cs typeface="Calibri"/>
              </a:rPr>
              <a:t>(or) </a:t>
            </a:r>
            <a:r>
              <a:rPr sz="2400" b="1" spc="-10" dirty="0">
                <a:latin typeface="Calibri"/>
                <a:cs typeface="Calibri"/>
              </a:rPr>
              <a:t>diaphragms </a:t>
            </a:r>
            <a:r>
              <a:rPr sz="2400" spc="-10" dirty="0">
                <a:latin typeface="Calibri"/>
                <a:cs typeface="Calibri"/>
              </a:rPr>
              <a:t>composed </a:t>
            </a:r>
            <a:r>
              <a:rPr sz="2400" spc="-5" dirty="0">
                <a:latin typeface="Calibri"/>
                <a:cs typeface="Calibri"/>
              </a:rPr>
              <a:t>of  </a:t>
            </a:r>
            <a:r>
              <a:rPr sz="2400" spc="-10" dirty="0">
                <a:latin typeface="Calibri"/>
                <a:cs typeface="Calibri"/>
              </a:rPr>
              <a:t>connective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tissues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50000"/>
              </a:lnSpc>
              <a:buFont typeface="Calibri"/>
              <a:buAutoNum type="arabicParenR"/>
              <a:tabLst>
                <a:tab pos="327025" algn="l"/>
                <a:tab pos="904875" algn="l"/>
              </a:tabLst>
            </a:pPr>
            <a:r>
              <a:rPr sz="2400" b="1" spc="-10" dirty="0">
                <a:latin typeface="Calibri"/>
                <a:cs typeface="Calibri"/>
              </a:rPr>
              <a:t>Dorsal </a:t>
            </a:r>
            <a:r>
              <a:rPr sz="2400" b="1" dirty="0">
                <a:latin typeface="Calibri"/>
                <a:cs typeface="Calibri"/>
              </a:rPr>
              <a:t>or </a:t>
            </a:r>
            <a:r>
              <a:rPr sz="2400" b="1" spc="-10" dirty="0">
                <a:latin typeface="Calibri"/>
                <a:cs typeface="Calibri"/>
              </a:rPr>
              <a:t>Pericardial </a:t>
            </a:r>
            <a:r>
              <a:rPr sz="2400" b="1" spc="-5" dirty="0">
                <a:latin typeface="Calibri"/>
                <a:cs typeface="Calibri"/>
              </a:rPr>
              <a:t>Sinus</a:t>
            </a:r>
            <a:r>
              <a:rPr sz="2400" spc="-5" dirty="0">
                <a:latin typeface="Calibri"/>
                <a:cs typeface="Calibri"/>
              </a:rPr>
              <a:t>: The </a:t>
            </a:r>
            <a:r>
              <a:rPr sz="2400" spc="-10" dirty="0">
                <a:latin typeface="Calibri"/>
                <a:cs typeface="Calibri"/>
              </a:rPr>
              <a:t>area </a:t>
            </a:r>
            <a:r>
              <a:rPr sz="2400" dirty="0">
                <a:latin typeface="Calibri"/>
                <a:cs typeface="Calibri"/>
              </a:rPr>
              <a:t>lying in </a:t>
            </a:r>
            <a:r>
              <a:rPr sz="2400" spc="-10" dirty="0">
                <a:latin typeface="Calibri"/>
                <a:cs typeface="Calibri"/>
              </a:rPr>
              <a:t>between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tergum </a:t>
            </a:r>
            <a:r>
              <a:rPr sz="2400" dirty="0">
                <a:latin typeface="Calibri"/>
                <a:cs typeface="Calibri"/>
              </a:rPr>
              <a:t>and  </a:t>
            </a:r>
            <a:r>
              <a:rPr sz="2400" spc="-10" dirty="0">
                <a:latin typeface="Calibri"/>
                <a:cs typeface="Calibri"/>
              </a:rPr>
              <a:t>dorsal	diaphragm </a:t>
            </a:r>
            <a:r>
              <a:rPr sz="2400" dirty="0">
                <a:latin typeface="Calibri"/>
                <a:cs typeface="Calibri"/>
              </a:rPr>
              <a:t>. </a:t>
            </a:r>
            <a:r>
              <a:rPr sz="2400" b="1" dirty="0">
                <a:latin typeface="Calibri"/>
                <a:cs typeface="Calibri"/>
              </a:rPr>
              <a:t>It </a:t>
            </a:r>
            <a:r>
              <a:rPr sz="2400" b="1" spc="-10" dirty="0">
                <a:latin typeface="Calibri"/>
                <a:cs typeface="Calibri"/>
              </a:rPr>
              <a:t>contains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heart</a:t>
            </a:r>
            <a:r>
              <a:rPr sz="2400" spc="-5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326390" indent="-314325">
              <a:lnSpc>
                <a:spcPct val="100000"/>
              </a:lnSpc>
              <a:spcBef>
                <a:spcPts val="1440"/>
              </a:spcBef>
              <a:buFont typeface="Calibri"/>
              <a:buAutoNum type="arabicParenR"/>
              <a:tabLst>
                <a:tab pos="327025" algn="l"/>
              </a:tabLst>
            </a:pPr>
            <a:r>
              <a:rPr sz="2400" b="1" spc="-35" dirty="0">
                <a:latin typeface="Calibri"/>
                <a:cs typeface="Calibri"/>
              </a:rPr>
              <a:t>Ventral </a:t>
            </a:r>
            <a:r>
              <a:rPr sz="2400" b="1" dirty="0">
                <a:latin typeface="Calibri"/>
                <a:cs typeface="Calibri"/>
              </a:rPr>
              <a:t>or </a:t>
            </a:r>
            <a:r>
              <a:rPr sz="2400" b="1" spc="-15" dirty="0">
                <a:latin typeface="Calibri"/>
                <a:cs typeface="Calibri"/>
              </a:rPr>
              <a:t>Perineural </a:t>
            </a:r>
            <a:r>
              <a:rPr sz="2400" b="1" spc="-5" dirty="0">
                <a:latin typeface="Calibri"/>
                <a:cs typeface="Calibri"/>
              </a:rPr>
              <a:t>Sinus</a:t>
            </a:r>
            <a:r>
              <a:rPr sz="2400" spc="-5" dirty="0">
                <a:latin typeface="Calibri"/>
                <a:cs typeface="Calibri"/>
              </a:rPr>
              <a:t>: The </a:t>
            </a:r>
            <a:r>
              <a:rPr sz="2400" spc="-10" dirty="0">
                <a:latin typeface="Calibri"/>
                <a:cs typeface="Calibri"/>
              </a:rPr>
              <a:t>area </a:t>
            </a:r>
            <a:r>
              <a:rPr sz="2400" dirty="0">
                <a:latin typeface="Calibri"/>
                <a:cs typeface="Calibri"/>
              </a:rPr>
              <a:t>lying in </a:t>
            </a:r>
            <a:r>
              <a:rPr sz="2400" spc="-10" dirty="0">
                <a:latin typeface="Calibri"/>
                <a:cs typeface="Calibri"/>
              </a:rPr>
              <a:t>between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sternum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ventral </a:t>
            </a:r>
            <a:r>
              <a:rPr sz="2400" spc="-10" dirty="0">
                <a:latin typeface="Calibri"/>
                <a:cs typeface="Calibri"/>
              </a:rPr>
              <a:t>diaphragm. </a:t>
            </a:r>
            <a:r>
              <a:rPr sz="2400" b="1" dirty="0">
                <a:latin typeface="Calibri"/>
                <a:cs typeface="Calibri"/>
              </a:rPr>
              <a:t>It </a:t>
            </a:r>
            <a:r>
              <a:rPr sz="2400" b="1" spc="-10" dirty="0">
                <a:latin typeface="Calibri"/>
                <a:cs typeface="Calibri"/>
              </a:rPr>
              <a:t>contains </a:t>
            </a:r>
            <a:r>
              <a:rPr sz="2400" b="1" spc="-5" dirty="0">
                <a:latin typeface="Calibri"/>
                <a:cs typeface="Calibri"/>
              </a:rPr>
              <a:t>nerve </a:t>
            </a:r>
            <a:r>
              <a:rPr sz="2400" b="1" spc="-10" dirty="0">
                <a:latin typeface="Calibri"/>
                <a:cs typeface="Calibri"/>
              </a:rPr>
              <a:t>cord</a:t>
            </a:r>
            <a:r>
              <a:rPr sz="2400" spc="-1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marL="12700" marR="10795">
              <a:lnSpc>
                <a:spcPct val="150000"/>
              </a:lnSpc>
              <a:buFont typeface="Calibri"/>
              <a:buAutoNum type="arabicParenR" startAt="3"/>
              <a:tabLst>
                <a:tab pos="327025" algn="l"/>
              </a:tabLst>
            </a:pPr>
            <a:r>
              <a:rPr sz="2400" b="1" spc="-10" dirty="0">
                <a:latin typeface="Calibri"/>
                <a:cs typeface="Calibri"/>
              </a:rPr>
              <a:t>Visceral </a:t>
            </a:r>
            <a:r>
              <a:rPr sz="2400" b="1" spc="-5" dirty="0">
                <a:latin typeface="Calibri"/>
                <a:cs typeface="Calibri"/>
              </a:rPr>
              <a:t>Sinus</a:t>
            </a:r>
            <a:r>
              <a:rPr sz="2400" spc="-5" dirty="0">
                <a:latin typeface="Calibri"/>
                <a:cs typeface="Calibri"/>
              </a:rPr>
              <a:t>: The </a:t>
            </a:r>
            <a:r>
              <a:rPr sz="2400" spc="-10" dirty="0">
                <a:latin typeface="Calibri"/>
                <a:cs typeface="Calibri"/>
              </a:rPr>
              <a:t>area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between dorsal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ventral </a:t>
            </a:r>
            <a:r>
              <a:rPr sz="2400" spc="-10" dirty="0">
                <a:latin typeface="Calibri"/>
                <a:cs typeface="Calibri"/>
              </a:rPr>
              <a:t>diaphragms </a:t>
            </a:r>
            <a:r>
              <a:rPr sz="2400" dirty="0">
                <a:latin typeface="Calibri"/>
                <a:cs typeface="Calibri"/>
              </a:rPr>
              <a:t>. </a:t>
            </a:r>
            <a:r>
              <a:rPr sz="2400" spc="-10" dirty="0">
                <a:latin typeface="Calibri"/>
                <a:cs typeface="Calibri"/>
              </a:rPr>
              <a:t>It  </a:t>
            </a:r>
            <a:r>
              <a:rPr sz="2400" spc="-5" dirty="0">
                <a:latin typeface="Calibri"/>
                <a:cs typeface="Calibri"/>
              </a:rPr>
              <a:t>harbour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visceral </a:t>
            </a:r>
            <a:r>
              <a:rPr sz="2400" spc="-20" dirty="0">
                <a:latin typeface="Calibri"/>
                <a:cs typeface="Calibri"/>
              </a:rPr>
              <a:t>organs </a:t>
            </a:r>
            <a:r>
              <a:rPr sz="2400" spc="-25" dirty="0">
                <a:latin typeface="Calibri"/>
                <a:cs typeface="Calibri"/>
              </a:rPr>
              <a:t>like </a:t>
            </a:r>
            <a:r>
              <a:rPr sz="2400" b="1" spc="-5" dirty="0">
                <a:latin typeface="Calibri"/>
                <a:cs typeface="Calibri"/>
              </a:rPr>
              <a:t>alimentary canal </a:t>
            </a:r>
            <a:r>
              <a:rPr sz="2400" b="1" dirty="0">
                <a:latin typeface="Calibri"/>
                <a:cs typeface="Calibri"/>
              </a:rPr>
              <a:t>and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gonads.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0096" y="1676400"/>
            <a:ext cx="8375060" cy="381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924" y="745315"/>
            <a:ext cx="8158113" cy="55097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386842"/>
            <a:ext cx="59944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u="heavy" spc="-20" dirty="0">
                <a:uFill>
                  <a:solidFill>
                    <a:srgbClr val="000000"/>
                  </a:solidFill>
                </a:uFill>
              </a:rPr>
              <a:t>Organs </a:t>
            </a:r>
            <a:r>
              <a:rPr u="heavy" spc="-10" dirty="0">
                <a:uFill>
                  <a:solidFill>
                    <a:srgbClr val="000000"/>
                  </a:solidFill>
                </a:uFill>
              </a:rPr>
              <a:t>associated with </a:t>
            </a:r>
            <a:r>
              <a:rPr u="heavy" spc="-5" dirty="0">
                <a:uFill>
                  <a:solidFill>
                    <a:srgbClr val="000000"/>
                  </a:solidFill>
                </a:uFill>
              </a:rPr>
              <a:t>blood</a:t>
            </a:r>
            <a:r>
              <a:rPr u="heavy" spc="4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heavy" spc="-10" dirty="0">
                <a:uFill>
                  <a:solidFill>
                    <a:srgbClr val="000000"/>
                  </a:solidFill>
                </a:uFill>
              </a:rPr>
              <a:t>circulation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825754"/>
            <a:ext cx="8909050" cy="4964430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252729" indent="-240665">
              <a:lnSpc>
                <a:spcPct val="100000"/>
              </a:lnSpc>
              <a:spcBef>
                <a:spcPts val="154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b="1" spc="-10" dirty="0">
                <a:latin typeface="Calibri"/>
                <a:cs typeface="Calibri"/>
              </a:rPr>
              <a:t>Dorsal </a:t>
            </a:r>
            <a:r>
              <a:rPr sz="2400" b="1" spc="-5" dirty="0">
                <a:latin typeface="Calibri"/>
                <a:cs typeface="Calibri"/>
              </a:rPr>
              <a:t>blood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vessel</a:t>
            </a:r>
            <a:endParaRPr sz="2400">
              <a:latin typeface="Calibri"/>
              <a:cs typeface="Calibri"/>
            </a:endParaRPr>
          </a:p>
          <a:p>
            <a:pPr marL="12700" marR="236220">
              <a:lnSpc>
                <a:spcPts val="4320"/>
              </a:lnSpc>
              <a:spcBef>
                <a:spcPts val="38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dirty="0">
                <a:latin typeface="Calibri"/>
                <a:cs typeface="Calibri"/>
              </a:rPr>
              <a:t>It is the </a:t>
            </a:r>
            <a:r>
              <a:rPr sz="2400" b="1" spc="-5" dirty="0">
                <a:latin typeface="Calibri"/>
                <a:cs typeface="Calibri"/>
              </a:rPr>
              <a:t>main </a:t>
            </a:r>
            <a:r>
              <a:rPr sz="2400" b="1" spc="-15" dirty="0">
                <a:latin typeface="Calibri"/>
                <a:cs typeface="Calibri"/>
              </a:rPr>
              <a:t>organ </a:t>
            </a:r>
            <a:r>
              <a:rPr sz="2400" b="1" dirty="0">
                <a:latin typeface="Calibri"/>
                <a:cs typeface="Calibri"/>
              </a:rPr>
              <a:t>of </a:t>
            </a:r>
            <a:r>
              <a:rPr sz="2400" b="1" spc="-10" dirty="0">
                <a:latin typeface="Calibri"/>
                <a:cs typeface="Calibri"/>
              </a:rPr>
              <a:t>circulation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consists of </a:t>
            </a:r>
            <a:r>
              <a:rPr sz="2400" b="1" spc="-10" dirty="0">
                <a:latin typeface="Calibri"/>
                <a:cs typeface="Calibri"/>
              </a:rPr>
              <a:t>anterior </a:t>
            </a:r>
            <a:r>
              <a:rPr sz="2400" b="1" spc="-5" dirty="0">
                <a:latin typeface="Calibri"/>
                <a:cs typeface="Calibri"/>
              </a:rPr>
              <a:t>aorta </a:t>
            </a:r>
            <a:r>
              <a:rPr sz="2400" b="1" dirty="0">
                <a:latin typeface="Calibri"/>
                <a:cs typeface="Calibri"/>
              </a:rPr>
              <a:t>and  </a:t>
            </a:r>
            <a:r>
              <a:rPr sz="2400" b="1" spc="-10" dirty="0">
                <a:latin typeface="Calibri"/>
                <a:cs typeface="Calibri"/>
              </a:rPr>
              <a:t>posterior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heart.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ts val="4320"/>
              </a:lnSpc>
              <a:spcBef>
                <a:spcPts val="5"/>
              </a:spcBef>
              <a:buSzPct val="95833"/>
              <a:buFont typeface="Wingdings"/>
              <a:buChar char=""/>
              <a:tabLst>
                <a:tab pos="253365" algn="l"/>
                <a:tab pos="2747645" algn="l"/>
              </a:tabLst>
            </a:pP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dorsal </a:t>
            </a:r>
            <a:r>
              <a:rPr sz="2400" spc="-5" dirty="0">
                <a:latin typeface="Calibri"/>
                <a:cs typeface="Calibri"/>
              </a:rPr>
              <a:t>vessel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	a </a:t>
            </a:r>
            <a:r>
              <a:rPr sz="2400" spc="-5" dirty="0">
                <a:latin typeface="Calibri"/>
                <a:cs typeface="Calibri"/>
              </a:rPr>
              <a:t>simple </a:t>
            </a:r>
            <a:r>
              <a:rPr sz="2400" dirty="0">
                <a:latin typeface="Calibri"/>
                <a:cs typeface="Calibri"/>
              </a:rPr>
              <a:t>tube closed </a:t>
            </a:r>
            <a:r>
              <a:rPr sz="2400" spc="-10" dirty="0">
                <a:latin typeface="Calibri"/>
                <a:cs typeface="Calibri"/>
              </a:rPr>
              <a:t>at </a:t>
            </a:r>
            <a:r>
              <a:rPr sz="2400" dirty="0">
                <a:latin typeface="Calibri"/>
                <a:cs typeface="Calibri"/>
              </a:rPr>
              <a:t>its </a:t>
            </a:r>
            <a:r>
              <a:rPr sz="2400" spc="-10" dirty="0">
                <a:latin typeface="Calibri"/>
                <a:cs typeface="Calibri"/>
              </a:rPr>
              <a:t>posterior </a:t>
            </a:r>
            <a:r>
              <a:rPr sz="2400" dirty="0">
                <a:latin typeface="Calibri"/>
                <a:cs typeface="Calibri"/>
              </a:rPr>
              <a:t>end and  </a:t>
            </a:r>
            <a:r>
              <a:rPr sz="2400" spc="-10" dirty="0">
                <a:latin typeface="Calibri"/>
                <a:cs typeface="Calibri"/>
              </a:rPr>
              <a:t>bears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number of vulvular openings called </a:t>
            </a:r>
            <a:r>
              <a:rPr sz="2400" dirty="0">
                <a:latin typeface="Calibri"/>
                <a:cs typeface="Calibri"/>
              </a:rPr>
              <a:t>as </a:t>
            </a:r>
            <a:r>
              <a:rPr sz="2400" b="1" spc="-10" dirty="0">
                <a:latin typeface="Calibri"/>
                <a:cs typeface="Calibri"/>
              </a:rPr>
              <a:t>ostia </a:t>
            </a:r>
            <a:r>
              <a:rPr sz="2400" dirty="0">
                <a:latin typeface="Calibri"/>
                <a:cs typeface="Calibri"/>
              </a:rPr>
              <a:t>( </a:t>
            </a:r>
            <a:r>
              <a:rPr sz="2400" spc="-15" dirty="0">
                <a:latin typeface="Calibri"/>
                <a:cs typeface="Calibri"/>
              </a:rPr>
              <a:t>prevents </a:t>
            </a:r>
            <a:r>
              <a:rPr sz="2400" spc="-5" dirty="0">
                <a:latin typeface="Calibri"/>
                <a:cs typeface="Calibri"/>
              </a:rPr>
              <a:t>back </a:t>
            </a:r>
            <a:r>
              <a:rPr sz="2400" spc="-10" dirty="0">
                <a:latin typeface="Calibri"/>
                <a:cs typeface="Calibri"/>
              </a:rPr>
              <a:t>flow 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haemolymph)</a:t>
            </a:r>
            <a:endParaRPr sz="2400">
              <a:latin typeface="Calibri"/>
              <a:cs typeface="Calibri"/>
            </a:endParaRPr>
          </a:p>
          <a:p>
            <a:pPr marL="252729" indent="-240665">
              <a:lnSpc>
                <a:spcPct val="100000"/>
              </a:lnSpc>
              <a:spcBef>
                <a:spcPts val="106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spc="-5" dirty="0">
                <a:latin typeface="Calibri"/>
                <a:cs typeface="Calibri"/>
              </a:rPr>
              <a:t>The number of </a:t>
            </a:r>
            <a:r>
              <a:rPr sz="2400" spc="-10" dirty="0">
                <a:latin typeface="Calibri"/>
                <a:cs typeface="Calibri"/>
              </a:rPr>
              <a:t>ostia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are</a:t>
            </a:r>
            <a:endParaRPr sz="2400">
              <a:latin typeface="Calibri"/>
              <a:cs typeface="Calibri"/>
            </a:endParaRPr>
          </a:p>
          <a:p>
            <a:pPr marL="2196465">
              <a:lnSpc>
                <a:spcPct val="100000"/>
              </a:lnSpc>
              <a:spcBef>
                <a:spcPts val="1440"/>
              </a:spcBef>
            </a:pPr>
            <a:r>
              <a:rPr sz="2400" dirty="0">
                <a:latin typeface="Calibri"/>
                <a:cs typeface="Calibri"/>
              </a:rPr>
              <a:t>3 </a:t>
            </a:r>
            <a:r>
              <a:rPr sz="2400" spc="-15" dirty="0">
                <a:latin typeface="Calibri"/>
                <a:cs typeface="Calibri"/>
              </a:rPr>
              <a:t>pairs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–thorax</a:t>
            </a:r>
            <a:endParaRPr sz="2400">
              <a:latin typeface="Calibri"/>
              <a:cs typeface="Calibri"/>
            </a:endParaRPr>
          </a:p>
          <a:p>
            <a:pPr marL="2196465">
              <a:lnSpc>
                <a:spcPct val="100000"/>
              </a:lnSpc>
              <a:spcBef>
                <a:spcPts val="1440"/>
              </a:spcBef>
            </a:pPr>
            <a:r>
              <a:rPr sz="2400" dirty="0">
                <a:latin typeface="Calibri"/>
                <a:cs typeface="Calibri"/>
              </a:rPr>
              <a:t>9 </a:t>
            </a:r>
            <a:r>
              <a:rPr sz="2400" spc="-10" dirty="0">
                <a:latin typeface="Calibri"/>
                <a:cs typeface="Calibri"/>
              </a:rPr>
              <a:t>pairs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-abdomen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924" y="745315"/>
            <a:ext cx="8158113" cy="55097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38073"/>
            <a:ext cx="874839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  <a:buSzPct val="95833"/>
              <a:buFont typeface="Wingdings"/>
              <a:buChar char=""/>
              <a:tabLst>
                <a:tab pos="253365" algn="l"/>
              </a:tabLst>
            </a:pPr>
            <a:r>
              <a:rPr sz="2400" b="1" dirty="0">
                <a:latin typeface="Calibri"/>
                <a:cs typeface="Calibri"/>
              </a:rPr>
              <a:t>Accessory </a:t>
            </a:r>
            <a:r>
              <a:rPr sz="2400" b="1" spc="-5" dirty="0">
                <a:latin typeface="Calibri"/>
                <a:cs typeface="Calibri"/>
              </a:rPr>
              <a:t>pulsatile </a:t>
            </a:r>
            <a:r>
              <a:rPr sz="2400" b="1" spc="-10" dirty="0">
                <a:latin typeface="Calibri"/>
                <a:cs typeface="Calibri"/>
              </a:rPr>
              <a:t>organs</a:t>
            </a:r>
            <a:r>
              <a:rPr sz="2400" spc="-10" dirty="0">
                <a:latin typeface="Calibri"/>
                <a:cs typeface="Calibri"/>
              </a:rPr>
              <a:t>: </a:t>
            </a:r>
            <a:r>
              <a:rPr sz="2400" spc="-5" dirty="0">
                <a:latin typeface="Calibri"/>
                <a:cs typeface="Calibri"/>
              </a:rPr>
              <a:t>Insects </a:t>
            </a:r>
            <a:r>
              <a:rPr sz="2400" spc="-10" dirty="0">
                <a:latin typeface="Calibri"/>
                <a:cs typeface="Calibri"/>
              </a:rPr>
              <a:t>consists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b="1" dirty="0">
                <a:latin typeface="Calibri"/>
                <a:cs typeface="Calibri"/>
              </a:rPr>
              <a:t>sac </a:t>
            </a:r>
            <a:r>
              <a:rPr sz="2400" b="1" spc="-20" dirty="0">
                <a:latin typeface="Calibri"/>
                <a:cs typeface="Calibri"/>
              </a:rPr>
              <a:t>like </a:t>
            </a:r>
            <a:r>
              <a:rPr sz="2400" b="1" spc="-10" dirty="0">
                <a:latin typeface="Calibri"/>
                <a:cs typeface="Calibri"/>
              </a:rPr>
              <a:t>structures  </a:t>
            </a:r>
            <a:r>
              <a:rPr sz="2400" spc="-5" dirty="0">
                <a:latin typeface="Calibri"/>
                <a:cs typeface="Calibri"/>
              </a:rPr>
              <a:t>called </a:t>
            </a:r>
            <a:r>
              <a:rPr sz="2400" b="1" dirty="0">
                <a:latin typeface="Calibri"/>
                <a:cs typeface="Calibri"/>
              </a:rPr>
              <a:t>accessory </a:t>
            </a:r>
            <a:r>
              <a:rPr sz="2400" b="1" spc="-5" dirty="0">
                <a:latin typeface="Calibri"/>
                <a:cs typeface="Calibri"/>
              </a:rPr>
              <a:t>pulsatile </a:t>
            </a:r>
            <a:r>
              <a:rPr sz="2400" b="1" spc="-10" dirty="0">
                <a:latin typeface="Calibri"/>
                <a:cs typeface="Calibri"/>
              </a:rPr>
              <a:t>organs</a:t>
            </a:r>
            <a:r>
              <a:rPr sz="2400" spc="-10" dirty="0">
                <a:latin typeface="Calibri"/>
                <a:cs typeface="Calibri"/>
              </a:rPr>
              <a:t>, </a:t>
            </a:r>
            <a:r>
              <a:rPr sz="2400" dirty="0">
                <a:latin typeface="Calibri"/>
                <a:cs typeface="Calibri"/>
              </a:rPr>
              <a:t>which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10" dirty="0">
                <a:latin typeface="Calibri"/>
                <a:cs typeface="Calibri"/>
              </a:rPr>
              <a:t>present </a:t>
            </a:r>
            <a:r>
              <a:rPr sz="2400" spc="-15" dirty="0">
                <a:latin typeface="Calibri"/>
                <a:cs typeface="Calibri"/>
              </a:rPr>
              <a:t>at </a:t>
            </a:r>
            <a:r>
              <a:rPr sz="2400" b="1" spc="-5" dirty="0">
                <a:latin typeface="Calibri"/>
                <a:cs typeface="Calibri"/>
              </a:rPr>
              <a:t>the </a:t>
            </a:r>
            <a:r>
              <a:rPr sz="2400" b="1" dirty="0">
                <a:latin typeface="Calibri"/>
                <a:cs typeface="Calibri"/>
              </a:rPr>
              <a:t>base of </a:t>
            </a:r>
            <a:r>
              <a:rPr sz="2400" b="1" spc="-5" dirty="0">
                <a:latin typeface="Calibri"/>
                <a:cs typeface="Calibri"/>
              </a:rPr>
              <a:t>the  </a:t>
            </a:r>
            <a:r>
              <a:rPr sz="2400" b="1" spc="-10" dirty="0">
                <a:latin typeface="Calibri"/>
                <a:cs typeface="Calibri"/>
              </a:rPr>
              <a:t>appendages </a:t>
            </a:r>
            <a:r>
              <a:rPr sz="2400" b="1" dirty="0">
                <a:latin typeface="Calibri"/>
                <a:cs typeface="Calibri"/>
              </a:rPr>
              <a:t>such as </a:t>
            </a:r>
            <a:r>
              <a:rPr sz="2400" b="1" spc="-5" dirty="0">
                <a:latin typeface="Calibri"/>
                <a:cs typeface="Calibri"/>
              </a:rPr>
              <a:t>wings, </a:t>
            </a:r>
            <a:r>
              <a:rPr sz="2400" b="1" dirty="0">
                <a:latin typeface="Calibri"/>
                <a:cs typeface="Calibri"/>
              </a:rPr>
              <a:t>legs and </a:t>
            </a:r>
            <a:r>
              <a:rPr sz="2400" b="1" spc="-10" dirty="0">
                <a:latin typeface="Calibri"/>
                <a:cs typeface="Calibri"/>
              </a:rPr>
              <a:t>antenna</a:t>
            </a:r>
            <a:r>
              <a:rPr sz="2400" spc="-10" dirty="0">
                <a:latin typeface="Calibri"/>
                <a:cs typeface="Calibri"/>
              </a:rPr>
              <a:t>. </a:t>
            </a:r>
            <a:r>
              <a:rPr sz="2400" spc="-5" dirty="0">
                <a:latin typeface="Calibri"/>
                <a:cs typeface="Calibri"/>
              </a:rPr>
              <a:t>They </a:t>
            </a:r>
            <a:r>
              <a:rPr sz="2400" spc="-10" dirty="0">
                <a:latin typeface="Calibri"/>
                <a:cs typeface="Calibri"/>
              </a:rPr>
              <a:t>pulsate  </a:t>
            </a:r>
            <a:r>
              <a:rPr sz="2400" spc="-5" dirty="0">
                <a:latin typeface="Calibri"/>
                <a:cs typeface="Calibri"/>
              </a:rPr>
              <a:t>independently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5" dirty="0">
                <a:latin typeface="Calibri"/>
                <a:cs typeface="Calibri"/>
              </a:rPr>
              <a:t>supply </a:t>
            </a:r>
            <a:r>
              <a:rPr sz="2400" spc="-10" dirty="0">
                <a:latin typeface="Calibri"/>
                <a:cs typeface="Calibri"/>
              </a:rPr>
              <a:t>adequate </a:t>
            </a:r>
            <a:r>
              <a:rPr sz="2400" spc="-5" dirty="0">
                <a:latin typeface="Calibri"/>
                <a:cs typeface="Calibri"/>
              </a:rPr>
              <a:t>blood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appendages.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28344" y="2711916"/>
            <a:ext cx="6086856" cy="40119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16224" y="314040"/>
            <a:ext cx="6360367" cy="62360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1016</Words>
  <Application>Microsoft Office PowerPoint</Application>
  <PresentationFormat>On-screen Show (4:3)</PresentationFormat>
  <Paragraphs>76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Calibri</vt:lpstr>
      <vt:lpstr>Times New Roman</vt:lpstr>
      <vt:lpstr>Wingdings</vt:lpstr>
      <vt:lpstr>Office Theme</vt:lpstr>
      <vt:lpstr>INSECT CIRCULATORY SYSTEM</vt:lpstr>
      <vt:lpstr>Circulatory system</vt:lpstr>
      <vt:lpstr>PowerPoint Presentation</vt:lpstr>
      <vt:lpstr>PowerPoint Presentation</vt:lpstr>
      <vt:lpstr>PowerPoint Presentation</vt:lpstr>
      <vt:lpstr>Organs associated with blood circulation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Process of blood circulation: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Circulatory system in  Insects</dc:title>
  <dc:creator>HP</dc:creator>
  <cp:lastModifiedBy>Tejinder Kaur</cp:lastModifiedBy>
  <cp:revision>3</cp:revision>
  <dcterms:created xsi:type="dcterms:W3CDTF">2020-03-14T04:11:46Z</dcterms:created>
  <dcterms:modified xsi:type="dcterms:W3CDTF">2020-03-30T07:19:10Z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2018-12-26T00:00:00Z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2020-03-14T00:00:00Z</vt:filetime>
  </property>
</Properties>
</file>